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4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31"/>
  </p:notesMasterIdLst>
  <p:handoutMasterIdLst>
    <p:handoutMasterId r:id="rId32"/>
  </p:handoutMasterIdLst>
  <p:sldIdLst>
    <p:sldId id="286" r:id="rId2"/>
    <p:sldId id="324" r:id="rId3"/>
    <p:sldId id="334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277" r:id="rId12"/>
    <p:sldId id="358" r:id="rId13"/>
    <p:sldId id="283" r:id="rId14"/>
    <p:sldId id="320" r:id="rId15"/>
    <p:sldId id="302" r:id="rId16"/>
    <p:sldId id="359" r:id="rId17"/>
    <p:sldId id="304" r:id="rId18"/>
    <p:sldId id="305" r:id="rId19"/>
    <p:sldId id="345" r:id="rId20"/>
    <p:sldId id="360" r:id="rId21"/>
    <p:sldId id="361" r:id="rId22"/>
    <p:sldId id="349" r:id="rId23"/>
    <p:sldId id="347" r:id="rId24"/>
    <p:sldId id="348" r:id="rId25"/>
    <p:sldId id="362" r:id="rId26"/>
    <p:sldId id="350" r:id="rId27"/>
    <p:sldId id="363" r:id="rId28"/>
    <p:sldId id="344" r:id="rId29"/>
    <p:sldId id="332" r:id="rId30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66FFFF"/>
    <a:srgbClr val="CCFF33"/>
    <a:srgbClr val="FF6600"/>
    <a:srgbClr val="FF5050"/>
    <a:srgbClr val="CCFFFF"/>
    <a:srgbClr val="00FFFF"/>
    <a:srgbClr val="99FF6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52" autoAdjust="0"/>
    <p:restoredTop sz="96408" autoAdjust="0"/>
  </p:normalViewPr>
  <p:slideViewPr>
    <p:cSldViewPr>
      <p:cViewPr varScale="1">
        <p:scale>
          <a:sx n="88" d="100"/>
          <a:sy n="88" d="100"/>
        </p:scale>
        <p:origin x="96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074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Доходы </a:t>
            </a:r>
            <a:r>
              <a:rPr lang="ru-RU" dirty="0" smtClean="0">
                <a:solidFill>
                  <a:schemeClr val="tx1"/>
                </a:solidFill>
              </a:rPr>
              <a:t>2021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9263238428053451"/>
          <c:y val="4.37924994138011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054029944385265"/>
          <c:y val="0.27020747989682903"/>
          <c:w val="0.89945970055614732"/>
          <c:h val="0.56519392835960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2021</c:v>
                </c:pt>
              </c:strCache>
            </c:strRef>
          </c:tx>
          <c:explosion val="35"/>
          <c:dPt>
            <c:idx val="0"/>
            <c:bubble3D val="0"/>
            <c:explosion val="1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385-4811-98C8-146C2B096B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385-4811-98C8-146C2B096B15}"/>
              </c:ext>
            </c:extLst>
          </c:dPt>
          <c:dPt>
            <c:idx val="2"/>
            <c:bubble3D val="0"/>
            <c:explosion val="19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385-4811-98C8-146C2B096B15}"/>
              </c:ext>
            </c:extLst>
          </c:dPt>
          <c:dLbls>
            <c:dLbl>
              <c:idx val="0"/>
              <c:layout>
                <c:manualLayout>
                  <c:x val="-2.4332301829833879E-2"/>
                  <c:y val="-5.47404087529827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E3AEED9-F334-4CD0-B9D1-B19CEB447036}" type="CATEGORYNAME">
                      <a:rPr lang="ru-RU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dirty="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993808CD-8B6C-489B-8263-F73EDDA3054F}" type="VALU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dirty="0" smtClean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66476450815854"/>
                      <c:h val="0.249507765410132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85-4811-98C8-146C2B096B15}"/>
                </c:ext>
              </c:extLst>
            </c:dLbl>
            <c:dLbl>
              <c:idx val="1"/>
              <c:layout>
                <c:manualLayout>
                  <c:x val="-6.1710315015503329E-4"/>
                  <c:y val="-2.1551426886906329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C1E9150-3180-44E1-BD91-7C1D66E57102}" type="CATEGORYNAM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40038D17-B9D1-44A2-B00D-6B7D876DE343}" type="VALU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17486945894902"/>
                      <c:h val="0.267517430794057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385-4811-98C8-146C2B096B15}"/>
                </c:ext>
              </c:extLst>
            </c:dLbl>
            <c:dLbl>
              <c:idx val="2"/>
              <c:layout>
                <c:manualLayout>
                  <c:x val="4.4894001676581391E-2"/>
                  <c:y val="-1.915878746500048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6AF006-FE23-4D5A-A5A6-4BDF6DDF2381}" type="CATEGORYNAM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52FC9AE4-1BE4-40A4-9F36-5CA43D75B12F}" type="VALUE">
                      <a:rPr lang="ru-RU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164335275878438"/>
                      <c:h val="0.251095243513882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385-4811-98C8-146C2B096B15}"/>
                </c:ext>
              </c:extLst>
            </c:dLbl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0.34599999999999997</c:v>
                </c:pt>
                <c:pt idx="1">
                  <c:v>0.14299999999999999</c:v>
                </c:pt>
                <c:pt idx="2">
                  <c:v>0.51100000000000001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85-4811-98C8-146C2B096B1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+mn-lt"/>
                <a:cs typeface="Times New Roman" panose="02020603050405020304" pitchFamily="18" charset="0"/>
              </a:rPr>
              <a:t>319 893,9 тыс. 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рублей</a:t>
            </a:r>
          </a:p>
        </c:rich>
      </c:tx>
      <c:layout>
        <c:manualLayout>
          <c:xMode val="edge"/>
          <c:yMode val="edge"/>
          <c:x val="0.27606209150326799"/>
          <c:y val="5.4417371835228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473856209150332E-2"/>
          <c:y val="0.17993119228582444"/>
          <c:w val="0.83905228758169936"/>
          <c:h val="0.673195530202879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6360000"/>
              </a:lightRig>
            </a:scene3d>
            <a:sp3d>
              <a:bevelT w="95250" h="101600"/>
              <a:contourClr>
                <a:srgbClr val="000000"/>
              </a:contourClr>
            </a:sp3d>
          </c:spPr>
          <c:explosion val="14"/>
          <c:dPt>
            <c:idx val="0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FD-4367-AC54-70B2356563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FD-4367-AC54-70B2356563E7}"/>
              </c:ext>
            </c:extLst>
          </c:dPt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0.80100000000000005</c:v>
                </c:pt>
                <c:pt idx="1">
                  <c:v>0.19900000000000001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FD-4367-AC54-70B235656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196387216303843E-2"/>
          <c:y val="0.92085775205498943"/>
          <c:w val="0.87814317327981062"/>
          <c:h val="7.087978528873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319 893,9 тыс.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3429714775582015"/>
          <c:y val="4.832035405502889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0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646258984485728E-2"/>
          <c:y val="0.194799951805042"/>
          <c:w val="0.86601307189542487"/>
          <c:h val="0.674561729711438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224 673 488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66FF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5FC-4BF5-AC39-A27AF2072742}"/>
              </c:ext>
            </c:extLst>
          </c:dPt>
          <c:dPt>
            <c:idx val="1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5FC-4BF5-AC39-A27AF207274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5FC-4BF5-AC39-A27AF207274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F5FC-4BF5-AC39-A27AF2072742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FC-4BF5-AC39-A27AF2072742}"/>
                </c:ext>
              </c:extLst>
            </c:dLbl>
            <c:dLbl>
              <c:idx val="1"/>
              <c:layout>
                <c:manualLayout>
                  <c:x val="-0.17213954315032995"/>
                  <c:y val="4.05757807732169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71566704325332"/>
                      <c:h val="7.63703195839731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5FC-4BF5-AC39-A27AF20727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0.80100000000000005</c:v>
                </c:pt>
                <c:pt idx="1">
                  <c:v>0.19900000000000001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FC-4BF5-AC39-A27AF2072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743082598044112E-2"/>
          <c:y val="0.9003328659882861"/>
          <c:w val="0.84171924234080286"/>
          <c:h val="6.3929125245864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88 497,9 тыс. рублей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8852831061209074"/>
          <c:y val="4.3022314183830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40"/>
      <c:rotY val="11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5425340786695196E-2"/>
          <c:w val="0.9577915935002852"/>
          <c:h val="0.792186678897037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88 497,9 тыс. 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1D6-4121-9252-318C8E15D3E4}"/>
              </c:ext>
            </c:extLst>
          </c:dPt>
          <c:dPt>
            <c:idx val="1"/>
            <c:bubble3D val="0"/>
            <c:explosion val="30"/>
            <c:spPr>
              <a:solidFill>
                <a:schemeClr val="accent2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1D6-4121-9252-318C8E15D3E4}"/>
              </c:ext>
            </c:extLst>
          </c:dPt>
          <c:dPt>
            <c:idx val="2"/>
            <c:bubble3D val="0"/>
            <c:explosion val="32"/>
            <c:spPr>
              <a:solidFill>
                <a:srgbClr val="00B050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1D6-4121-9252-318C8E15D3E4}"/>
              </c:ext>
            </c:extLst>
          </c:dPt>
          <c:dPt>
            <c:idx val="3"/>
            <c:bubble3D val="0"/>
            <c:explosion val="36"/>
            <c:spPr>
              <a:solidFill>
                <a:schemeClr val="accent4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1D6-4121-9252-318C8E15D3E4}"/>
              </c:ext>
            </c:extLst>
          </c:dPt>
          <c:dPt>
            <c:idx val="4"/>
            <c:bubble3D val="0"/>
            <c:explosion val="45"/>
            <c:spPr>
              <a:solidFill>
                <a:schemeClr val="accent5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1D6-4121-9252-318C8E15D3E4}"/>
              </c:ext>
            </c:extLst>
          </c:dPt>
          <c:dLbls>
            <c:dLbl>
              <c:idx val="0"/>
              <c:layout>
                <c:manualLayout>
                  <c:x val="0.20324498607467162"/>
                  <c:y val="-0.205567179778378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9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D6-4121-9252-318C8E15D3E4}"/>
                </c:ext>
              </c:extLst>
            </c:dLbl>
            <c:dLbl>
              <c:idx val="1"/>
              <c:layout>
                <c:manualLayout>
                  <c:x val="4.382813629469539E-2"/>
                  <c:y val="3.547647128268997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D6-4121-9252-318C8E15D3E4}"/>
                </c:ext>
              </c:extLst>
            </c:dLbl>
            <c:dLbl>
              <c:idx val="2"/>
              <c:layout>
                <c:manualLayout>
                  <c:x val="2.056555941213032E-2"/>
                  <c:y val="1.73340968947204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D6-4121-9252-318C8E15D3E4}"/>
                </c:ext>
              </c:extLst>
            </c:dLbl>
            <c:dLbl>
              <c:idx val="3"/>
              <c:layout>
                <c:manualLayout>
                  <c:x val="1.8743571111313157E-2"/>
                  <c:y val="-2.9648133365108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D6-4121-9252-318C8E15D3E4}"/>
                </c:ext>
              </c:extLst>
            </c:dLbl>
            <c:dLbl>
              <c:idx val="4"/>
              <c:layout>
                <c:manualLayout>
                  <c:x val="9.9624495663823524E-3"/>
                  <c:y val="4.99743855620979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D6-4121-9252-318C8E15D3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0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 - 65 969,8 тыс. рублей</c:v>
                </c:pt>
                <c:pt idx="1">
                  <c:v>Акцизы на нефтепродукты - 3 618,9 тыс. рублей</c:v>
                </c:pt>
                <c:pt idx="2">
                  <c:v>Земельный налог - 16 423,2 тыс. рублей</c:v>
                </c:pt>
                <c:pt idx="3">
                  <c:v>Налог на имущество физических лиц - 2 486,0 тыс. рублей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0.745</c:v>
                </c:pt>
                <c:pt idx="1">
                  <c:v>4.1000000000000002E-2</c:v>
                </c:pt>
                <c:pt idx="2">
                  <c:v>0.186</c:v>
                </c:pt>
                <c:pt idx="3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D6-4121-9252-318C8E15D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  <a:effectLst>
          <a:softEdge rad="25400"/>
        </a:effectLst>
      </c:spPr>
    </c:plotArea>
    <c:legend>
      <c:legendPos val="b"/>
      <c:layout>
        <c:manualLayout>
          <c:xMode val="edge"/>
          <c:yMode val="edge"/>
          <c:x val="8.4273025193884674E-3"/>
          <c:y val="0.71369359417348521"/>
          <c:w val="0.99101893619229808"/>
          <c:h val="0.28467320051551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depthPercent val="100"/>
      <c:rAngAx val="0"/>
    </c:view3D>
    <c:floor>
      <c:thickness val="0"/>
      <c:spPr>
        <a:noFill/>
        <a:ln w="6350">
          <a:noFill/>
        </a:ln>
        <a:scene3d>
          <a:camera prst="orthographicFront"/>
          <a:lightRig rig="threePt" dir="t"/>
        </a:scene3d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2030075837620598E-2"/>
          <c:y val="3.8500926172845062E-2"/>
          <c:w val="0.87584253423415248"/>
          <c:h val="0.764077542108847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  <a:ln w="25352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36D-436E-979A-7613E4048D6E}"/>
              </c:ext>
            </c:extLst>
          </c:dPt>
          <c:cat>
            <c:strRef>
              <c:f>Лист1!$A$2</c:f>
              <c:strCache>
                <c:ptCount val="1"/>
                <c:pt idx="0">
                  <c:v>Налог на доходы физических лиц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"-"?_р_._-;_-@_-</c:formatCode>
                <c:ptCount val="1"/>
                <c:pt idx="0">
                  <c:v>62873.599999999999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D-436E-979A-7613E4048D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 w="25352">
              <a:noFill/>
            </a:ln>
          </c:spPr>
          <c:invertIfNegative val="0"/>
          <c:cat>
            <c:strRef>
              <c:f>Лист1!$A$2</c:f>
              <c:strCache>
                <c:ptCount val="1"/>
                <c:pt idx="0">
                  <c:v>Налог на доходы физических лиц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"-"?_р_._-;_-@_-</c:formatCode>
                <c:ptCount val="1"/>
                <c:pt idx="0">
                  <c:v>65969.8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D-436E-979A-7613E4048D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292337328"/>
        <c:axId val="288878032"/>
        <c:axId val="290924240"/>
      </c:bar3DChart>
      <c:catAx>
        <c:axId val="292337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4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8878032"/>
        <c:crosses val="autoZero"/>
        <c:auto val="1"/>
        <c:lblAlgn val="ctr"/>
        <c:lblOffset val="100"/>
        <c:noMultiLvlLbl val="0"/>
      </c:catAx>
      <c:valAx>
        <c:axId val="288878032"/>
        <c:scaling>
          <c:orientation val="minMax"/>
        </c:scaling>
        <c:delete val="1"/>
        <c:axPos val="r"/>
        <c:majorGridlines>
          <c:spPr>
            <a:ln w="95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crossAx val="292337328"/>
        <c:crosses val="max"/>
        <c:crossBetween val="between"/>
      </c:valAx>
      <c:serAx>
        <c:axId val="2909242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88878032"/>
        <c:crosses val="autoZero"/>
      </c:serAx>
      <c:spPr>
        <a:noFill/>
        <a:ln w="25352">
          <a:noFill/>
        </a:ln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58206021634436E-2"/>
          <c:y val="3.5639175128574431E-2"/>
          <c:w val="0.95706873378953417"/>
          <c:h val="0.583333037855026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Налог на имущество физических лиц 20,2%</c:v>
                </c:pt>
                <c:pt idx="1">
                  <c:v>Акцизы на нефтепродукты 22,3%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_-* #,##0.0_р_._-;\-* #,##0.0_р_._-;_-* &quot;-&quot;?_р_._-;_-@_-">
                  <c:v>2067.9</c:v>
                </c:pt>
                <c:pt idx="1">
                  <c:v>2958.6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99-4A16-A6D6-8F0DE2FE37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Налог на имущество физических лиц 20,2%</c:v>
                </c:pt>
                <c:pt idx="1">
                  <c:v>Акцизы на нефтепродукты 22,3%</c:v>
                </c:pt>
              </c:strCache>
            </c:strRef>
          </c:cat>
          <c:val>
            <c:numRef>
              <c:f>Лист1!$C$2:$C$3</c:f>
              <c:numCache>
                <c:formatCode>_-* #,##0.0_р_._-;\-* #,##0.0_р_._-;_-* "-"?_р_._-;_-@_-</c:formatCode>
                <c:ptCount val="2"/>
                <c:pt idx="0" formatCode="#,##0.00">
                  <c:v>2486</c:v>
                </c:pt>
                <c:pt idx="1">
                  <c:v>3618.9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99-4A16-A6D6-8F0DE2FE3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75352"/>
        <c:axId val="293175744"/>
        <c:axId val="290922968"/>
      </c:bar3DChart>
      <c:catAx>
        <c:axId val="29317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  <c:auto val="1"/>
        <c:lblAlgn val="ctr"/>
        <c:lblOffset val="100"/>
        <c:noMultiLvlLbl val="0"/>
      </c:catAx>
      <c:valAx>
        <c:axId val="293175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none"/>
        <c:minorTickMark val="none"/>
        <c:tickLblPos val="nextTo"/>
        <c:crossAx val="293175352"/>
        <c:crosses val="autoZero"/>
        <c:crossBetween val="between"/>
      </c:valAx>
      <c:serAx>
        <c:axId val="2909229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30"/>
      <c:depthPercent val="10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0601361358269522E-2"/>
          <c:w val="0.95277807296585892"/>
          <c:h val="0.5501235620261499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DF6B-4BA5-B78D-218FFBB31208}"/>
              </c:ext>
            </c:extLst>
          </c:dPt>
          <c:cat>
            <c:strRef>
              <c:f>Лист1!$A$2</c:f>
              <c:strCache>
                <c:ptCount val="1"/>
                <c:pt idx="0">
                  <c:v>Земельный налог 24,9%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"-"?_р_._-;_-@_-</c:formatCode>
                <c:ptCount val="1"/>
                <c:pt idx="0">
                  <c:v>13147.9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79-4C45-8A8F-6FE01BE001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Земельный налог 24,9%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16423.2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79-4C45-8A8F-6FE01BE00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75352"/>
        <c:axId val="293175744"/>
        <c:axId val="290922968"/>
      </c:bar3DChart>
      <c:catAx>
        <c:axId val="29317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  <c:auto val="1"/>
        <c:lblAlgn val="ctr"/>
        <c:lblOffset val="100"/>
        <c:noMultiLvlLbl val="0"/>
      </c:catAx>
      <c:valAx>
        <c:axId val="293175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none"/>
        <c:minorTickMark val="none"/>
        <c:tickLblPos val="nextTo"/>
        <c:crossAx val="293175352"/>
        <c:crosses val="autoZero"/>
        <c:crossBetween val="between"/>
      </c:valAx>
      <c:serAx>
        <c:axId val="2909229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980,0 тыс. рублей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317519685039371"/>
          <c:y val="6.8438447952940726E-2"/>
        </c:manualLayout>
      </c:layout>
      <c:overlay val="0"/>
    </c:title>
    <c:autoTitleDeleted val="0"/>
    <c:view3D>
      <c:rotX val="40"/>
      <c:rotY val="2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1651125898056495E-2"/>
          <c:w val="0.5774929314761259"/>
          <c:h val="0.799826372309855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26980,0 тыс. рублей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bg2">
                    <a:lumMod val="50000"/>
                  </a:schemeClr>
                </a:gs>
                <a:gs pos="52000">
                  <a:schemeClr val="accent1">
                    <a:lumMod val="20000"/>
                    <a:lumOff val="8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c:spPr>
          <c:explosion val="15"/>
          <c:dPt>
            <c:idx val="0"/>
            <c:bubble3D val="0"/>
            <c:spPr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8221-4370-822A-C5C5E838DD46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2">
                      <a:lumMod val="75000"/>
                    </a:schemeClr>
                  </a:gs>
                  <a:gs pos="5200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221-4370-822A-C5C5E838DD46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FFFF00"/>
                  </a:gs>
                  <a:gs pos="52000">
                    <a:srgbClr val="FFFF00"/>
                  </a:gs>
                  <a:gs pos="100000">
                    <a:srgbClr val="FFFF0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2-8221-4370-822A-C5C5E838DD46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bg2">
                      <a:lumMod val="50000"/>
                    </a:schemeClr>
                  </a:gs>
                  <a:gs pos="48000">
                    <a:schemeClr val="bg2">
                      <a:lumMod val="7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221-4370-822A-C5C5E838DD46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FF0000"/>
                  </a:gs>
                  <a:gs pos="52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4-8221-4370-822A-C5C5E838DD46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7030A0"/>
                  </a:gs>
                  <a:gs pos="52000">
                    <a:srgbClr val="7030A0"/>
                  </a:gs>
                  <a:gs pos="100000">
                    <a:srgbClr val="7030A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5-8221-4370-822A-C5C5E838DD46}"/>
              </c:ext>
            </c:extLst>
          </c:dPt>
          <c:dPt>
            <c:idx val="6"/>
            <c:bubble3D val="0"/>
            <c:explosion val="20"/>
            <c:spPr>
              <a:gradFill>
                <a:gsLst>
                  <a:gs pos="35816">
                    <a:srgbClr val="EA157A"/>
                  </a:gs>
                  <a:gs pos="17589">
                    <a:srgbClr val="EA157A"/>
                  </a:gs>
                  <a:gs pos="81750">
                    <a:srgbClr val="EA157A"/>
                  </a:gs>
                  <a:gs pos="63500">
                    <a:srgbClr val="EA157A"/>
                  </a:gs>
                  <a:gs pos="0">
                    <a:schemeClr val="accent2"/>
                  </a:gs>
                  <a:gs pos="100000">
                    <a:schemeClr val="accent2"/>
                  </a:gs>
                  <a:gs pos="100000">
                    <a:schemeClr val="bg2">
                      <a:lumMod val="50000"/>
                    </a:schemeClr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C-EE9E-4BB7-96DC-BE4D0335638F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D-4052-4103-8A00-39B6948ACF6D}"/>
              </c:ext>
            </c:extLst>
          </c:dPt>
          <c:dLbls>
            <c:dLbl>
              <c:idx val="0"/>
              <c:layout>
                <c:manualLayout>
                  <c:x val="0.11283923884514435"/>
                  <c:y val="4.3903074166958433E-2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997" b="1">
                      <a:effectLst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769362336858511E-2"/>
                      <c:h val="5.72547725911328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221-4370-822A-C5C5E838DD46}"/>
                </c:ext>
              </c:extLst>
            </c:dLbl>
            <c:dLbl>
              <c:idx val="1"/>
              <c:layout>
                <c:manualLayout>
                  <c:x val="-9.6160433070866191E-2"/>
                  <c:y val="0.11195415860253698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041666666666666E-2"/>
                      <c:h val="6.71904527255635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221-4370-822A-C5C5E838DD46}"/>
                </c:ext>
              </c:extLst>
            </c:dLbl>
            <c:dLbl>
              <c:idx val="2"/>
              <c:layout>
                <c:manualLayout>
                  <c:x val="-0.13508716097987758"/>
                  <c:y val="-7.82422001487006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21-4370-822A-C5C5E838DD46}"/>
                </c:ext>
              </c:extLst>
            </c:dLbl>
            <c:dLbl>
              <c:idx val="3"/>
              <c:layout>
                <c:manualLayout>
                  <c:x val="1.251421697287839E-3"/>
                  <c:y val="2.75004322970513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21-4370-822A-C5C5E838DD46}"/>
                </c:ext>
              </c:extLst>
            </c:dLbl>
            <c:dLbl>
              <c:idx val="4"/>
              <c:layout>
                <c:manualLayout>
                  <c:x val="2.496139545056868E-2"/>
                  <c:y val="2.5599434740896758E-2"/>
                </c:manualLayout>
              </c:layout>
              <c:tx>
                <c:rich>
                  <a:bodyPr lIns="38100" tIns="19050" rIns="38100" bIns="1905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2000" b="1" dirty="0" smtClean="0"/>
                      <a:t>9,7%</a:t>
                    </a:r>
                    <a:endParaRPr lang="en-US" sz="2000" b="1" dirty="0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21-4370-822A-C5C5E838DD46}"/>
                </c:ext>
              </c:extLst>
            </c:dLbl>
            <c:dLbl>
              <c:idx val="5"/>
              <c:layout>
                <c:manualLayout>
                  <c:x val="3.4342300962379703E-2"/>
                  <c:y val="5.88656240079157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21-4370-822A-C5C5E838DD46}"/>
                </c:ext>
              </c:extLst>
            </c:dLbl>
            <c:dLbl>
              <c:idx val="6"/>
              <c:layout>
                <c:manualLayout>
                  <c:x val="2.1147528433945743E-2"/>
                  <c:y val="9.19956654592991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E9E-4BB7-96DC-BE4D0335638F}"/>
                </c:ext>
              </c:extLst>
            </c:dLbl>
            <c:dLbl>
              <c:idx val="7"/>
              <c:layout>
                <c:manualLayout>
                  <c:x val="-3.5511264216972878E-2"/>
                  <c:y val="3.7897750930013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052-4103-8A00-39B6948ACF6D}"/>
                </c:ext>
              </c:extLst>
            </c:dLbl>
            <c:dLbl>
              <c:idx val="8"/>
              <c:layout>
                <c:manualLayout>
                  <c:x val="-0.10442328302712162"/>
                  <c:y val="5.58675191411307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4F8-492C-B3A1-356E1DAEEE32}"/>
                </c:ext>
              </c:extLst>
            </c:dLbl>
            <c:spPr>
              <a:noFill/>
              <a:ln w="2535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997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доходы от арендной платы за земельные участки - 10 825,7 тыс. рублей</c:v>
                </c:pt>
                <c:pt idx="1">
                  <c:v>доходы от арендной платы за имущество - 5 472,8  тыс. рублей</c:v>
                </c:pt>
                <c:pt idx="2">
                  <c:v>прочие доходы от использования имущества - 4 409,4 тыс.  рублей</c:v>
                </c:pt>
                <c:pt idx="3">
                  <c:v>прочие доходы за размещение и эксплуатацию НТО - 1 219,6 тыс. рублей</c:v>
                </c:pt>
                <c:pt idx="4">
                  <c:v>доходы от реализации имущества - 2 630,9 тыс. рублей</c:v>
                </c:pt>
                <c:pt idx="5">
                  <c:v>доходы от продажи земли - 1 688,4 тыс. рублей</c:v>
                </c:pt>
                <c:pt idx="6">
                  <c:v>прочие неналоговые доходы - 722,3 тыс. рублей</c:v>
                </c:pt>
                <c:pt idx="7">
                  <c:v>денежные взыскания (штрафы, санкции) - 10,9 тыс. рублей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0.40100000000000002</c:v>
                </c:pt>
                <c:pt idx="1">
                  <c:v>0.20300000000000001</c:v>
                </c:pt>
                <c:pt idx="2">
                  <c:v>0.16300000000000001</c:v>
                </c:pt>
                <c:pt idx="3">
                  <c:v>4.4999999999999998E-2</c:v>
                </c:pt>
                <c:pt idx="4">
                  <c:v>9.7000000000000003E-2</c:v>
                </c:pt>
                <c:pt idx="5">
                  <c:v>6.3E-2</c:v>
                </c:pt>
                <c:pt idx="6">
                  <c:v>4.1000000000000002E-2</c:v>
                </c:pt>
                <c:pt idx="7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21-4370-822A-C5C5E838D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</c:spPr>
    </c:plotArea>
    <c:legend>
      <c:legendPos val="r"/>
      <c:layout>
        <c:manualLayout>
          <c:xMode val="edge"/>
          <c:yMode val="edge"/>
          <c:x val="0.57054943132108482"/>
          <c:y val="2.2141850808304352E-2"/>
          <c:w val="0.42945056867891518"/>
          <c:h val="0.9597420894394466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20924782101352"/>
          <c:y val="5.8574511868857197E-2"/>
          <c:w val="0.72579072616214635"/>
          <c:h val="0.71944039608884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Прочие доходы от использования имущества</c:v>
                </c:pt>
                <c:pt idx="1">
                  <c:v>Доходы от реализации имущества</c:v>
                </c:pt>
                <c:pt idx="2">
                  <c:v>Доходы от продажи земли</c:v>
                </c:pt>
                <c:pt idx="3">
                  <c:v>Прочие неналоговые доходы</c:v>
                </c:pt>
              </c:strCache>
            </c:strRef>
          </c:cat>
          <c:val>
            <c:numRef>
              <c:f>Лист1!$B$2:$B$5</c:f>
              <c:numCache>
                <c:formatCode>#,##0.00_р_.</c:formatCode>
                <c:ptCount val="4"/>
                <c:pt idx="0">
                  <c:v>4722.7</c:v>
                </c:pt>
                <c:pt idx="1">
                  <c:v>8762.2000000000007</c:v>
                </c:pt>
                <c:pt idx="2">
                  <c:v>3748.9</c:v>
                </c:pt>
                <c:pt idx="3">
                  <c:v>1358.9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C3-4E99-8A39-1D6709293A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Прочие доходы от использования имущества</c:v>
                </c:pt>
                <c:pt idx="1">
                  <c:v>Доходы от реализации имущества</c:v>
                </c:pt>
                <c:pt idx="2">
                  <c:v>Доходы от продажи земли</c:v>
                </c:pt>
                <c:pt idx="3">
                  <c:v>Прочие неналоговые доходы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4409.3999999999996</c:v>
                </c:pt>
                <c:pt idx="1">
                  <c:v>2630.9</c:v>
                </c:pt>
                <c:pt idx="2">
                  <c:v>1688.4</c:v>
                </c:pt>
                <c:pt idx="3" formatCode="General">
                  <c:v>722.3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AD-4158-992E-424E8514DBA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4"/>
        <c:overlap val="-9"/>
        <c:axId val="293182800"/>
        <c:axId val="293176136"/>
      </c:barChart>
      <c:catAx>
        <c:axId val="293182800"/>
        <c:scaling>
          <c:orientation val="minMax"/>
        </c:scaling>
        <c:delete val="0"/>
        <c:axPos val="l"/>
        <c:numFmt formatCode="\О\с\н\о\в\н\о\й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6136"/>
        <c:crosses val="autoZero"/>
        <c:auto val="1"/>
        <c:lblAlgn val="ctr"/>
        <c:lblOffset val="100"/>
        <c:noMultiLvlLbl val="0"/>
      </c:catAx>
      <c:valAx>
        <c:axId val="2931761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р_." sourceLinked="1"/>
        <c:majorTickMark val="none"/>
        <c:minorTickMark val="none"/>
        <c:tickLblPos val="nextTo"/>
        <c:crossAx val="29318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958797073721372"/>
          <c:y val="0.9165656331741916"/>
          <c:w val="0.38041202926278628"/>
          <c:h val="7.8247402280344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506960836308765"/>
          <c:y val="5.3424235471788331E-2"/>
          <c:w val="0.57087051070409489"/>
          <c:h val="0.720792820304554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1FE-495D-82A8-AAD3D5F88AD7}"/>
              </c:ext>
            </c:extLst>
          </c:dPt>
          <c:cat>
            <c:strRef>
              <c:f>Лист1!$A$2:$A$3</c:f>
              <c:strCache>
                <c:ptCount val="2"/>
                <c:pt idx="0">
                  <c:v>Аредная плата за земли</c:v>
                </c:pt>
                <c:pt idx="1">
                  <c:v>Доходы от сдачи в аренду имущества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#,##0.00_р_.">
                  <c:v>10276.5</c:v>
                </c:pt>
                <c:pt idx="1">
                  <c:v>3880.1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FE-495D-82A8-AAD3D5F88A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Аредная плата за земли</c:v>
                </c:pt>
                <c:pt idx="1">
                  <c:v>Доходы от сдачи в аренду имущества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10825.7</c:v>
                </c:pt>
                <c:pt idx="1">
                  <c:v>5472.8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FA-4077-BF21-1F25F4F8B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93179272"/>
        <c:axId val="293177312"/>
      </c:barChart>
      <c:catAx>
        <c:axId val="293179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7312"/>
        <c:crosses val="autoZero"/>
        <c:auto val="1"/>
        <c:lblAlgn val="ctr"/>
        <c:lblOffset val="100"/>
        <c:noMultiLvlLbl val="0"/>
      </c:catAx>
      <c:valAx>
        <c:axId val="2931773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р_." sourceLinked="1"/>
        <c:majorTickMark val="none"/>
        <c:minorTickMark val="none"/>
        <c:tickLblPos val="nextTo"/>
        <c:crossAx val="293179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186298501082726"/>
          <c:y val="3.4445909073649153E-2"/>
          <c:w val="0.50813701498917274"/>
          <c:h val="0.848438000075943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B-456C-B216-3412DE2877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8B-456C-B216-3412DE287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1828832"/>
        <c:axId val="491829160"/>
      </c:barChart>
      <c:catAx>
        <c:axId val="49182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829160"/>
        <c:crosses val="autoZero"/>
        <c:auto val="1"/>
        <c:lblAlgn val="ctr"/>
        <c:lblOffset val="100"/>
        <c:noMultiLvlLbl val="0"/>
      </c:catAx>
      <c:valAx>
        <c:axId val="49182916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182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7757C5-E793-4DEB-BFF3-4E96B04C40DA}" type="doc">
      <dgm:prSet loTypeId="urn:microsoft.com/office/officeart/2005/8/layout/hierarchy3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D2DBAE7-69AF-4669-A30D-887FB8BDE854}">
      <dgm:prSet phldrT="[Текст]"/>
      <dgm:spPr/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317CBB61-A78B-47EF-B040-8B7CFB75E4D6}" type="parTrans" cxnId="{77DEA1CC-EBA7-4D75-905E-7D0236F263A1}">
      <dgm:prSet/>
      <dgm:spPr/>
      <dgm:t>
        <a:bodyPr/>
        <a:lstStyle/>
        <a:p>
          <a:endParaRPr lang="ru-RU"/>
        </a:p>
      </dgm:t>
    </dgm:pt>
    <dgm:pt modelId="{366CF6FE-FC43-4D5E-B7A9-774C1AA5E18B}" type="sibTrans" cxnId="{77DEA1CC-EBA7-4D75-905E-7D0236F263A1}">
      <dgm:prSet/>
      <dgm:spPr/>
      <dgm:t>
        <a:bodyPr/>
        <a:lstStyle/>
        <a:p>
          <a:endParaRPr lang="ru-RU"/>
        </a:p>
      </dgm:t>
    </dgm:pt>
    <dgm:pt modelId="{24D69744-16F8-4447-9CFA-6BA39D1ACD29}">
      <dgm:prSet phldrT="[Текст]" custT="1"/>
      <dgm:spPr/>
      <dgm:t>
        <a:bodyPr/>
        <a:lstStyle/>
        <a:p>
          <a:r>
            <a:rPr lang="ru-RU" sz="3600" dirty="0" smtClean="0"/>
            <a:t>2</a:t>
          </a:r>
          <a:r>
            <a:rPr lang="en-US" sz="3600" dirty="0" smtClean="0"/>
            <a:t>7,</a:t>
          </a:r>
          <a:r>
            <a:rPr lang="ru-RU" sz="3600" dirty="0" smtClean="0"/>
            <a:t>3%</a:t>
          </a:r>
          <a:endParaRPr lang="ru-RU" sz="3600" dirty="0"/>
        </a:p>
      </dgm:t>
    </dgm:pt>
    <dgm:pt modelId="{16553960-66A4-467D-9873-BCC32494CBB3}" type="parTrans" cxnId="{FF66F81D-72AC-43E1-9963-1DF1F2E62696}">
      <dgm:prSet/>
      <dgm:spPr/>
      <dgm:t>
        <a:bodyPr/>
        <a:lstStyle/>
        <a:p>
          <a:endParaRPr lang="ru-RU"/>
        </a:p>
      </dgm:t>
    </dgm:pt>
    <dgm:pt modelId="{D87CD600-B8F9-4D9D-9A34-46DCFD2AD982}" type="sibTrans" cxnId="{FF66F81D-72AC-43E1-9963-1DF1F2E62696}">
      <dgm:prSet/>
      <dgm:spPr/>
      <dgm:t>
        <a:bodyPr/>
        <a:lstStyle/>
        <a:p>
          <a:endParaRPr lang="ru-RU"/>
        </a:p>
      </dgm:t>
    </dgm:pt>
    <dgm:pt modelId="{4BBC1F2A-D6E1-4CDB-BFD1-E5607263DEF8}">
      <dgm:prSet phldrT="[Текст]" custT="1"/>
      <dgm:spPr/>
      <dgm:t>
        <a:bodyPr/>
        <a:lstStyle/>
        <a:p>
          <a:r>
            <a:rPr lang="ru-RU" sz="2400" dirty="0" smtClean="0"/>
            <a:t>88 497,9</a:t>
          </a:r>
          <a:br>
            <a:rPr lang="ru-RU" sz="2400" dirty="0" smtClean="0"/>
          </a:br>
          <a:r>
            <a:rPr lang="ru-RU" sz="2400" dirty="0" smtClean="0"/>
            <a:t>тыс. рублей</a:t>
          </a:r>
          <a:endParaRPr lang="ru-RU" sz="2400" dirty="0"/>
        </a:p>
      </dgm:t>
    </dgm:pt>
    <dgm:pt modelId="{ED7D5B3F-A7E2-4DA3-A6A8-D11D30E5BA5C}" type="parTrans" cxnId="{5D752678-28CF-44BE-AE13-5387CC41BE9C}">
      <dgm:prSet/>
      <dgm:spPr/>
      <dgm:t>
        <a:bodyPr/>
        <a:lstStyle/>
        <a:p>
          <a:endParaRPr lang="ru-RU"/>
        </a:p>
      </dgm:t>
    </dgm:pt>
    <dgm:pt modelId="{8D17A90F-0F76-4608-ACCF-8C9FAEE89C28}" type="sibTrans" cxnId="{5D752678-28CF-44BE-AE13-5387CC41BE9C}">
      <dgm:prSet/>
      <dgm:spPr/>
      <dgm:t>
        <a:bodyPr/>
        <a:lstStyle/>
        <a:p>
          <a:endParaRPr lang="ru-RU"/>
        </a:p>
      </dgm:t>
    </dgm:pt>
    <dgm:pt modelId="{43D2EB29-1F3B-4DD4-B0F5-80DA3CBDA732}">
      <dgm:prSet phldrT="[Текст]"/>
      <dgm:spPr/>
      <dgm:t>
        <a:bodyPr/>
        <a:lstStyle/>
        <a:p>
          <a:r>
            <a:rPr lang="ru-RU" dirty="0" smtClean="0"/>
            <a:t>Неналоговые доходы </a:t>
          </a:r>
          <a:endParaRPr lang="ru-RU" dirty="0"/>
        </a:p>
      </dgm:t>
    </dgm:pt>
    <dgm:pt modelId="{4C73E7B1-198C-45E0-8A68-2AB2E92464D3}" type="parTrans" cxnId="{AD399148-04C7-4FFF-A1B1-0B527659F2C2}">
      <dgm:prSet/>
      <dgm:spPr/>
      <dgm:t>
        <a:bodyPr/>
        <a:lstStyle/>
        <a:p>
          <a:endParaRPr lang="ru-RU"/>
        </a:p>
      </dgm:t>
    </dgm:pt>
    <dgm:pt modelId="{4CFF2554-EAC0-4E4C-AD4B-04BF4B9B1FFC}" type="sibTrans" cxnId="{AD399148-04C7-4FFF-A1B1-0B527659F2C2}">
      <dgm:prSet/>
      <dgm:spPr/>
      <dgm:t>
        <a:bodyPr/>
        <a:lstStyle/>
        <a:p>
          <a:endParaRPr lang="ru-RU"/>
        </a:p>
      </dgm:t>
    </dgm:pt>
    <dgm:pt modelId="{92DD2166-127A-40D1-8A3E-D54A8F7B2699}">
      <dgm:prSet phldrT="[Текст]" custT="1"/>
      <dgm:spPr/>
      <dgm:t>
        <a:bodyPr/>
        <a:lstStyle/>
        <a:p>
          <a:r>
            <a:rPr lang="ru-RU" sz="3600" dirty="0" smtClean="0"/>
            <a:t>8,3%</a:t>
          </a:r>
          <a:endParaRPr lang="ru-RU" sz="3600" dirty="0"/>
        </a:p>
      </dgm:t>
    </dgm:pt>
    <dgm:pt modelId="{9AACAE55-7F8F-425B-8CCD-F2798CB90642}" type="parTrans" cxnId="{81754014-4E7F-437D-B4CB-92EFF8715D45}">
      <dgm:prSet/>
      <dgm:spPr/>
      <dgm:t>
        <a:bodyPr/>
        <a:lstStyle/>
        <a:p>
          <a:endParaRPr lang="ru-RU"/>
        </a:p>
      </dgm:t>
    </dgm:pt>
    <dgm:pt modelId="{72F25334-A2E9-43E9-A2BF-5A35A304F66A}" type="sibTrans" cxnId="{81754014-4E7F-437D-B4CB-92EFF8715D45}">
      <dgm:prSet/>
      <dgm:spPr/>
      <dgm:t>
        <a:bodyPr/>
        <a:lstStyle/>
        <a:p>
          <a:endParaRPr lang="ru-RU"/>
        </a:p>
      </dgm:t>
    </dgm:pt>
    <dgm:pt modelId="{E85233C1-F7FE-430F-965E-E6FCC15EB98B}">
      <dgm:prSet phldrT="[Текст]" custT="1"/>
      <dgm:spPr/>
      <dgm:t>
        <a:bodyPr/>
        <a:lstStyle/>
        <a:p>
          <a:r>
            <a:rPr lang="ru-RU" sz="2400" dirty="0" smtClean="0"/>
            <a:t>26 980,0</a:t>
          </a:r>
          <a:br>
            <a:rPr lang="ru-RU" sz="2400" dirty="0" smtClean="0"/>
          </a:br>
          <a:r>
            <a:rPr lang="ru-RU" sz="2400" dirty="0" smtClean="0"/>
            <a:t>тыс. рублей</a:t>
          </a:r>
          <a:endParaRPr lang="ru-RU" sz="2400" dirty="0"/>
        </a:p>
      </dgm:t>
    </dgm:pt>
    <dgm:pt modelId="{59D9D17A-2E9E-4604-BB2E-BD1E79FA258C}" type="parTrans" cxnId="{B9CB10DC-293E-44AE-8DB1-A79F5DB5506C}">
      <dgm:prSet/>
      <dgm:spPr/>
      <dgm:t>
        <a:bodyPr/>
        <a:lstStyle/>
        <a:p>
          <a:endParaRPr lang="ru-RU"/>
        </a:p>
      </dgm:t>
    </dgm:pt>
    <dgm:pt modelId="{E21FBEC1-7627-4952-8FE5-657255C3EB98}" type="sibTrans" cxnId="{B9CB10DC-293E-44AE-8DB1-A79F5DB5506C}">
      <dgm:prSet/>
      <dgm:spPr/>
      <dgm:t>
        <a:bodyPr/>
        <a:lstStyle/>
        <a:p>
          <a:endParaRPr lang="ru-RU"/>
        </a:p>
      </dgm:t>
    </dgm:pt>
    <dgm:pt modelId="{D180C69D-13C9-4486-B57E-B05273E7BB4A}">
      <dgm:prSet phldrT="[Текст]"/>
      <dgm:spPr/>
      <dgm:t>
        <a:bodyPr/>
        <a:lstStyle/>
        <a:p>
          <a:r>
            <a:rPr lang="ru-RU" dirty="0" smtClean="0"/>
            <a:t>Безвозмездные поступления</a:t>
          </a:r>
          <a:endParaRPr lang="ru-RU" dirty="0"/>
        </a:p>
      </dgm:t>
    </dgm:pt>
    <dgm:pt modelId="{F61604E7-FA20-4982-9736-D692A53372E0}" type="parTrans" cxnId="{A9E83450-4324-4BDD-9A18-715ACC67D0A6}">
      <dgm:prSet/>
      <dgm:spPr/>
      <dgm:t>
        <a:bodyPr/>
        <a:lstStyle/>
        <a:p>
          <a:endParaRPr lang="ru-RU"/>
        </a:p>
      </dgm:t>
    </dgm:pt>
    <dgm:pt modelId="{FA89D752-DCAD-467E-88E9-6B40F2C73C25}" type="sibTrans" cxnId="{A9E83450-4324-4BDD-9A18-715ACC67D0A6}">
      <dgm:prSet/>
      <dgm:spPr/>
      <dgm:t>
        <a:bodyPr/>
        <a:lstStyle/>
        <a:p>
          <a:endParaRPr lang="ru-RU"/>
        </a:p>
      </dgm:t>
    </dgm:pt>
    <dgm:pt modelId="{E3B7F3A3-39A0-4604-A641-3C9B1B60B361}">
      <dgm:prSet phldrT="[Текст]" custT="1"/>
      <dgm:spPr/>
      <dgm:t>
        <a:bodyPr/>
        <a:lstStyle/>
        <a:p>
          <a:r>
            <a:rPr lang="ru-RU" sz="3600" dirty="0" smtClean="0"/>
            <a:t>64,4%</a:t>
          </a:r>
          <a:endParaRPr lang="ru-RU" sz="3600" dirty="0"/>
        </a:p>
      </dgm:t>
    </dgm:pt>
    <dgm:pt modelId="{287B83E5-E67C-4AE4-B987-C0C90B4EBEA8}" type="parTrans" cxnId="{3E984C39-1BAE-44F1-816E-B73355EFFA26}">
      <dgm:prSet/>
      <dgm:spPr/>
      <dgm:t>
        <a:bodyPr/>
        <a:lstStyle/>
        <a:p>
          <a:endParaRPr lang="ru-RU"/>
        </a:p>
      </dgm:t>
    </dgm:pt>
    <dgm:pt modelId="{6D28E6A1-4FA4-4DCB-8D0D-A84C60BD0EB5}" type="sibTrans" cxnId="{3E984C39-1BAE-44F1-816E-B73355EFFA26}">
      <dgm:prSet/>
      <dgm:spPr/>
      <dgm:t>
        <a:bodyPr/>
        <a:lstStyle/>
        <a:p>
          <a:endParaRPr lang="ru-RU"/>
        </a:p>
      </dgm:t>
    </dgm:pt>
    <dgm:pt modelId="{E76D2AEE-772E-4A73-838C-BC8342C22D2C}">
      <dgm:prSet phldrT="[Текст]" custT="1"/>
      <dgm:spPr/>
      <dgm:t>
        <a:bodyPr/>
        <a:lstStyle/>
        <a:p>
          <a:r>
            <a:rPr lang="ru-RU" sz="2400" dirty="0" smtClean="0"/>
            <a:t>209 112,4</a:t>
          </a:r>
          <a:br>
            <a:rPr lang="ru-RU" sz="2400" dirty="0" smtClean="0"/>
          </a:br>
          <a:r>
            <a:rPr lang="ru-RU" sz="2400" dirty="0" smtClean="0"/>
            <a:t>тыс. рублей</a:t>
          </a:r>
        </a:p>
      </dgm:t>
    </dgm:pt>
    <dgm:pt modelId="{3640EF2B-5B11-4121-A7D4-A784956C7A27}" type="parTrans" cxnId="{900C4D26-28F9-4AA2-91B3-E3B562C819E4}">
      <dgm:prSet/>
      <dgm:spPr/>
      <dgm:t>
        <a:bodyPr/>
        <a:lstStyle/>
        <a:p>
          <a:endParaRPr lang="ru-RU"/>
        </a:p>
      </dgm:t>
    </dgm:pt>
    <dgm:pt modelId="{65F54C3B-A665-41E9-B7F8-51106E40E18F}" type="sibTrans" cxnId="{900C4D26-28F9-4AA2-91B3-E3B562C819E4}">
      <dgm:prSet/>
      <dgm:spPr/>
      <dgm:t>
        <a:bodyPr/>
        <a:lstStyle/>
        <a:p>
          <a:endParaRPr lang="ru-RU"/>
        </a:p>
      </dgm:t>
    </dgm:pt>
    <dgm:pt modelId="{609FBF8D-2FE5-46A6-B9FF-B79EDA349D51}" type="pres">
      <dgm:prSet presAssocID="{AF7757C5-E793-4DEB-BFF3-4E96B04C40D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30A76A-00E6-409E-93A9-72D15FA5F197}" type="pres">
      <dgm:prSet presAssocID="{4D2DBAE7-69AF-4669-A30D-887FB8BDE854}" presName="root" presStyleCnt="0"/>
      <dgm:spPr/>
    </dgm:pt>
    <dgm:pt modelId="{9B6A6591-00B7-47AF-A740-F285BB625366}" type="pres">
      <dgm:prSet presAssocID="{4D2DBAE7-69AF-4669-A30D-887FB8BDE854}" presName="rootComposite" presStyleCnt="0"/>
      <dgm:spPr/>
    </dgm:pt>
    <dgm:pt modelId="{826757B4-B697-4218-BC79-6B05877410BD}" type="pres">
      <dgm:prSet presAssocID="{4D2DBAE7-69AF-4669-A30D-887FB8BDE854}" presName="rootText" presStyleLbl="node1" presStyleIdx="0" presStyleCnt="3"/>
      <dgm:spPr/>
      <dgm:t>
        <a:bodyPr/>
        <a:lstStyle/>
        <a:p>
          <a:endParaRPr lang="ru-RU"/>
        </a:p>
      </dgm:t>
    </dgm:pt>
    <dgm:pt modelId="{4B412215-D1DE-487F-9BBA-468C02E3A2BA}" type="pres">
      <dgm:prSet presAssocID="{4D2DBAE7-69AF-4669-A30D-887FB8BDE854}" presName="rootConnector" presStyleLbl="node1" presStyleIdx="0" presStyleCnt="3"/>
      <dgm:spPr/>
      <dgm:t>
        <a:bodyPr/>
        <a:lstStyle/>
        <a:p>
          <a:endParaRPr lang="ru-RU"/>
        </a:p>
      </dgm:t>
    </dgm:pt>
    <dgm:pt modelId="{A2945D30-016F-4219-8269-ED38EC7CF956}" type="pres">
      <dgm:prSet presAssocID="{4D2DBAE7-69AF-4669-A30D-887FB8BDE854}" presName="childShape" presStyleCnt="0"/>
      <dgm:spPr/>
    </dgm:pt>
    <dgm:pt modelId="{04DAC4E6-6846-45A7-BC09-2A0B857104CA}" type="pres">
      <dgm:prSet presAssocID="{16553960-66A4-467D-9873-BCC32494CBB3}" presName="Name13" presStyleLbl="parChTrans1D2" presStyleIdx="0" presStyleCnt="6"/>
      <dgm:spPr/>
      <dgm:t>
        <a:bodyPr/>
        <a:lstStyle/>
        <a:p>
          <a:endParaRPr lang="ru-RU"/>
        </a:p>
      </dgm:t>
    </dgm:pt>
    <dgm:pt modelId="{6DBF184F-5B7C-49F8-ACA3-F160D16C2489}" type="pres">
      <dgm:prSet presAssocID="{24D69744-16F8-4447-9CFA-6BA39D1ACD29}" presName="childText" presStyleLbl="bgAcc1" presStyleIdx="0" presStyleCnt="6" custScaleX="125191" custLinFactY="36113" custLinFactNeighborX="93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ABAD6-1EE6-45FF-B7F3-9E89B919DF03}" type="pres">
      <dgm:prSet presAssocID="{ED7D5B3F-A7E2-4DA3-A6A8-D11D30E5BA5C}" presName="Name13" presStyleLbl="parChTrans1D2" presStyleIdx="1" presStyleCnt="6"/>
      <dgm:spPr/>
      <dgm:t>
        <a:bodyPr/>
        <a:lstStyle/>
        <a:p>
          <a:endParaRPr lang="ru-RU"/>
        </a:p>
      </dgm:t>
    </dgm:pt>
    <dgm:pt modelId="{579C225E-5EA6-4DBE-ADCA-58FCA885CA29}" type="pres">
      <dgm:prSet presAssocID="{4BBC1F2A-D6E1-4CDB-BFD1-E5607263DEF8}" presName="childText" presStyleLbl="bgAcc1" presStyleIdx="1" presStyleCnt="6" custScaleX="155452" custScaleY="109198" custLinFactY="-22751" custLinFactNeighborX="47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8B448-716B-454B-A302-D8F850DDD0E8}" type="pres">
      <dgm:prSet presAssocID="{43D2EB29-1F3B-4DD4-B0F5-80DA3CBDA732}" presName="root" presStyleCnt="0"/>
      <dgm:spPr/>
    </dgm:pt>
    <dgm:pt modelId="{67B5C76A-7C1D-4055-8720-96FC678D94A9}" type="pres">
      <dgm:prSet presAssocID="{43D2EB29-1F3B-4DD4-B0F5-80DA3CBDA732}" presName="rootComposite" presStyleCnt="0"/>
      <dgm:spPr/>
    </dgm:pt>
    <dgm:pt modelId="{E9725B3F-6185-4DDC-9491-7CCEFBDDD16F}" type="pres">
      <dgm:prSet presAssocID="{43D2EB29-1F3B-4DD4-B0F5-80DA3CBDA732}" presName="rootText" presStyleLbl="node1" presStyleIdx="1" presStyleCnt="3"/>
      <dgm:spPr/>
      <dgm:t>
        <a:bodyPr/>
        <a:lstStyle/>
        <a:p>
          <a:endParaRPr lang="ru-RU"/>
        </a:p>
      </dgm:t>
    </dgm:pt>
    <dgm:pt modelId="{898A0F80-E477-428E-954C-DB7E10A36446}" type="pres">
      <dgm:prSet presAssocID="{43D2EB29-1F3B-4DD4-B0F5-80DA3CBDA732}" presName="rootConnector" presStyleLbl="node1" presStyleIdx="1" presStyleCnt="3"/>
      <dgm:spPr/>
      <dgm:t>
        <a:bodyPr/>
        <a:lstStyle/>
        <a:p>
          <a:endParaRPr lang="ru-RU"/>
        </a:p>
      </dgm:t>
    </dgm:pt>
    <dgm:pt modelId="{A5171832-5916-407E-900E-A28A0ECB4A5E}" type="pres">
      <dgm:prSet presAssocID="{43D2EB29-1F3B-4DD4-B0F5-80DA3CBDA732}" presName="childShape" presStyleCnt="0"/>
      <dgm:spPr/>
    </dgm:pt>
    <dgm:pt modelId="{F9E250EC-B441-472C-8997-A8D4CD1AF569}" type="pres">
      <dgm:prSet presAssocID="{9AACAE55-7F8F-425B-8CCD-F2798CB90642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A3BA4C1-F4E0-4945-96FA-8DDA88712B16}" type="pres">
      <dgm:prSet presAssocID="{92DD2166-127A-40D1-8A3E-D54A8F7B2699}" presName="childText" presStyleLbl="bgAcc1" presStyleIdx="2" presStyleCnt="6" custScaleX="133309" custLinFactY="35943" custLinFactNeighborX="656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7DE33-B076-4158-825D-8F1779A6024A}" type="pres">
      <dgm:prSet presAssocID="{59D9D17A-2E9E-4604-BB2E-BD1E79FA258C}" presName="Name13" presStyleLbl="parChTrans1D2" presStyleIdx="3" presStyleCnt="6"/>
      <dgm:spPr/>
      <dgm:t>
        <a:bodyPr/>
        <a:lstStyle/>
        <a:p>
          <a:endParaRPr lang="ru-RU"/>
        </a:p>
      </dgm:t>
    </dgm:pt>
    <dgm:pt modelId="{3B700A11-5CA6-420A-A646-20E8725F484E}" type="pres">
      <dgm:prSet presAssocID="{E85233C1-F7FE-430F-965E-E6FCC15EB98B}" presName="childText" presStyleLbl="bgAcc1" presStyleIdx="3" presStyleCnt="6" custScaleX="153070" custScaleY="111490" custLinFactY="-23899" custLinFactNeighborX="11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CBDBE-E5CC-4EA9-8268-43A8C2A3914A}" type="pres">
      <dgm:prSet presAssocID="{D180C69D-13C9-4486-B57E-B05273E7BB4A}" presName="root" presStyleCnt="0"/>
      <dgm:spPr/>
    </dgm:pt>
    <dgm:pt modelId="{57A658AA-FEE3-41C9-B806-225FE645A5DB}" type="pres">
      <dgm:prSet presAssocID="{D180C69D-13C9-4486-B57E-B05273E7BB4A}" presName="rootComposite" presStyleCnt="0"/>
      <dgm:spPr/>
    </dgm:pt>
    <dgm:pt modelId="{7DCFCB83-52F8-443E-92D8-D44ED154109F}" type="pres">
      <dgm:prSet presAssocID="{D180C69D-13C9-4486-B57E-B05273E7BB4A}" presName="rootText" presStyleLbl="node1" presStyleIdx="2" presStyleCnt="3"/>
      <dgm:spPr/>
      <dgm:t>
        <a:bodyPr/>
        <a:lstStyle/>
        <a:p>
          <a:endParaRPr lang="ru-RU"/>
        </a:p>
      </dgm:t>
    </dgm:pt>
    <dgm:pt modelId="{E2B38022-BC7D-444C-A5D8-637E36532505}" type="pres">
      <dgm:prSet presAssocID="{D180C69D-13C9-4486-B57E-B05273E7BB4A}" presName="rootConnector" presStyleLbl="node1" presStyleIdx="2" presStyleCnt="3"/>
      <dgm:spPr/>
      <dgm:t>
        <a:bodyPr/>
        <a:lstStyle/>
        <a:p>
          <a:endParaRPr lang="ru-RU"/>
        </a:p>
      </dgm:t>
    </dgm:pt>
    <dgm:pt modelId="{CCB859EC-0FDA-4FE3-8664-E72FC5C8E51B}" type="pres">
      <dgm:prSet presAssocID="{D180C69D-13C9-4486-B57E-B05273E7BB4A}" presName="childShape" presStyleCnt="0"/>
      <dgm:spPr/>
    </dgm:pt>
    <dgm:pt modelId="{E77E901F-422C-401C-A509-30FE1D3C36AC}" type="pres">
      <dgm:prSet presAssocID="{287B83E5-E67C-4AE4-B987-C0C90B4EBEA8}" presName="Name13" presStyleLbl="parChTrans1D2" presStyleIdx="4" presStyleCnt="6"/>
      <dgm:spPr/>
      <dgm:t>
        <a:bodyPr/>
        <a:lstStyle/>
        <a:p>
          <a:endParaRPr lang="ru-RU"/>
        </a:p>
      </dgm:t>
    </dgm:pt>
    <dgm:pt modelId="{2C76B5F5-E4DC-4E60-B739-EC33987B1D4A}" type="pres">
      <dgm:prSet presAssocID="{E3B7F3A3-39A0-4604-A641-3C9B1B60B361}" presName="childText" presStyleLbl="bgAcc1" presStyleIdx="4" presStyleCnt="6" custScaleX="159004" custLinFactY="33216" custLinFactNeighborX="-23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286E8-F611-4730-BCB8-9724EE3A0C3B}" type="pres">
      <dgm:prSet presAssocID="{3640EF2B-5B11-4121-A7D4-A784956C7A27}" presName="Name13" presStyleLbl="parChTrans1D2" presStyleIdx="5" presStyleCnt="6"/>
      <dgm:spPr/>
      <dgm:t>
        <a:bodyPr/>
        <a:lstStyle/>
        <a:p>
          <a:endParaRPr lang="ru-RU"/>
        </a:p>
      </dgm:t>
    </dgm:pt>
    <dgm:pt modelId="{4E4FABA6-9067-4835-8B0F-9A999AFD5AAA}" type="pres">
      <dgm:prSet presAssocID="{E76D2AEE-772E-4A73-838C-BC8342C22D2C}" presName="childText" presStyleLbl="bgAcc1" presStyleIdx="5" presStyleCnt="6" custScaleX="153070" custScaleY="109040" custLinFactY="-25586" custLinFactNeighborX="-23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D8C5F2-58DE-4BEF-B3A6-9A3EDBDDBCC0}" type="presOf" srcId="{E76D2AEE-772E-4A73-838C-BC8342C22D2C}" destId="{4E4FABA6-9067-4835-8B0F-9A999AFD5AAA}" srcOrd="0" destOrd="0" presId="urn:microsoft.com/office/officeart/2005/8/layout/hierarchy3"/>
    <dgm:cxn modelId="{5BA04036-5F33-4088-AF68-F014AE7AC888}" type="presOf" srcId="{43D2EB29-1F3B-4DD4-B0F5-80DA3CBDA732}" destId="{898A0F80-E477-428E-954C-DB7E10A36446}" srcOrd="1" destOrd="0" presId="urn:microsoft.com/office/officeart/2005/8/layout/hierarchy3"/>
    <dgm:cxn modelId="{EE22758F-F146-4F06-BC18-51FE4EFE3EAC}" type="presOf" srcId="{E3B7F3A3-39A0-4604-A641-3C9B1B60B361}" destId="{2C76B5F5-E4DC-4E60-B739-EC33987B1D4A}" srcOrd="0" destOrd="0" presId="urn:microsoft.com/office/officeart/2005/8/layout/hierarchy3"/>
    <dgm:cxn modelId="{D409F402-A8A0-472C-846D-325EEF0418A0}" type="presOf" srcId="{4D2DBAE7-69AF-4669-A30D-887FB8BDE854}" destId="{4B412215-D1DE-487F-9BBA-468C02E3A2BA}" srcOrd="1" destOrd="0" presId="urn:microsoft.com/office/officeart/2005/8/layout/hierarchy3"/>
    <dgm:cxn modelId="{4C4BF90B-3AB2-4EBE-8AB8-073E54C5E13D}" type="presOf" srcId="{4BBC1F2A-D6E1-4CDB-BFD1-E5607263DEF8}" destId="{579C225E-5EA6-4DBE-ADCA-58FCA885CA29}" srcOrd="0" destOrd="0" presId="urn:microsoft.com/office/officeart/2005/8/layout/hierarchy3"/>
    <dgm:cxn modelId="{96C4D14B-2392-4270-997D-085AA4D43965}" type="presOf" srcId="{E85233C1-F7FE-430F-965E-E6FCC15EB98B}" destId="{3B700A11-5CA6-420A-A646-20E8725F484E}" srcOrd="0" destOrd="0" presId="urn:microsoft.com/office/officeart/2005/8/layout/hierarchy3"/>
    <dgm:cxn modelId="{900C4D26-28F9-4AA2-91B3-E3B562C819E4}" srcId="{D180C69D-13C9-4486-B57E-B05273E7BB4A}" destId="{E76D2AEE-772E-4A73-838C-BC8342C22D2C}" srcOrd="1" destOrd="0" parTransId="{3640EF2B-5B11-4121-A7D4-A784956C7A27}" sibTransId="{65F54C3B-A665-41E9-B7F8-51106E40E18F}"/>
    <dgm:cxn modelId="{7C6A12D1-8871-47B2-A39B-FA4AB7F19FE1}" type="presOf" srcId="{59D9D17A-2E9E-4604-BB2E-BD1E79FA258C}" destId="{CE87DE33-B076-4158-825D-8F1779A6024A}" srcOrd="0" destOrd="0" presId="urn:microsoft.com/office/officeart/2005/8/layout/hierarchy3"/>
    <dgm:cxn modelId="{62213E55-8FDA-42E6-8CBD-E9B054FBE10D}" type="presOf" srcId="{ED7D5B3F-A7E2-4DA3-A6A8-D11D30E5BA5C}" destId="{40DABAD6-1EE6-45FF-B7F3-9E89B919DF03}" srcOrd="0" destOrd="0" presId="urn:microsoft.com/office/officeart/2005/8/layout/hierarchy3"/>
    <dgm:cxn modelId="{81754014-4E7F-437D-B4CB-92EFF8715D45}" srcId="{43D2EB29-1F3B-4DD4-B0F5-80DA3CBDA732}" destId="{92DD2166-127A-40D1-8A3E-D54A8F7B2699}" srcOrd="0" destOrd="0" parTransId="{9AACAE55-7F8F-425B-8CCD-F2798CB90642}" sibTransId="{72F25334-A2E9-43E9-A2BF-5A35A304F66A}"/>
    <dgm:cxn modelId="{4B3C8F5D-2A03-4575-8589-163BFFE1A059}" type="presOf" srcId="{4D2DBAE7-69AF-4669-A30D-887FB8BDE854}" destId="{826757B4-B697-4218-BC79-6B05877410BD}" srcOrd="0" destOrd="0" presId="urn:microsoft.com/office/officeart/2005/8/layout/hierarchy3"/>
    <dgm:cxn modelId="{B9CB10DC-293E-44AE-8DB1-A79F5DB5506C}" srcId="{43D2EB29-1F3B-4DD4-B0F5-80DA3CBDA732}" destId="{E85233C1-F7FE-430F-965E-E6FCC15EB98B}" srcOrd="1" destOrd="0" parTransId="{59D9D17A-2E9E-4604-BB2E-BD1E79FA258C}" sibTransId="{E21FBEC1-7627-4952-8FE5-657255C3EB98}"/>
    <dgm:cxn modelId="{CFCAD635-1727-4D03-980B-B6F4DBCB4F67}" type="presOf" srcId="{3640EF2B-5B11-4121-A7D4-A784956C7A27}" destId="{246286E8-F611-4730-BCB8-9724EE3A0C3B}" srcOrd="0" destOrd="0" presId="urn:microsoft.com/office/officeart/2005/8/layout/hierarchy3"/>
    <dgm:cxn modelId="{BDBCC619-271D-49C3-A350-10A8C0784DE3}" type="presOf" srcId="{43D2EB29-1F3B-4DD4-B0F5-80DA3CBDA732}" destId="{E9725B3F-6185-4DDC-9491-7CCEFBDDD16F}" srcOrd="0" destOrd="0" presId="urn:microsoft.com/office/officeart/2005/8/layout/hierarchy3"/>
    <dgm:cxn modelId="{AD399148-04C7-4FFF-A1B1-0B527659F2C2}" srcId="{AF7757C5-E793-4DEB-BFF3-4E96B04C40DA}" destId="{43D2EB29-1F3B-4DD4-B0F5-80DA3CBDA732}" srcOrd="1" destOrd="0" parTransId="{4C73E7B1-198C-45E0-8A68-2AB2E92464D3}" sibTransId="{4CFF2554-EAC0-4E4C-AD4B-04BF4B9B1FFC}"/>
    <dgm:cxn modelId="{3E984C39-1BAE-44F1-816E-B73355EFFA26}" srcId="{D180C69D-13C9-4486-B57E-B05273E7BB4A}" destId="{E3B7F3A3-39A0-4604-A641-3C9B1B60B361}" srcOrd="0" destOrd="0" parTransId="{287B83E5-E67C-4AE4-B987-C0C90B4EBEA8}" sibTransId="{6D28E6A1-4FA4-4DCB-8D0D-A84C60BD0EB5}"/>
    <dgm:cxn modelId="{0A04C048-625B-4489-BE00-5F0C529BBE0D}" type="presOf" srcId="{287B83E5-E67C-4AE4-B987-C0C90B4EBEA8}" destId="{E77E901F-422C-401C-A509-30FE1D3C36AC}" srcOrd="0" destOrd="0" presId="urn:microsoft.com/office/officeart/2005/8/layout/hierarchy3"/>
    <dgm:cxn modelId="{BD239831-AAE8-423F-A5A4-B6A9CBF2D441}" type="presOf" srcId="{D180C69D-13C9-4486-B57E-B05273E7BB4A}" destId="{7DCFCB83-52F8-443E-92D8-D44ED154109F}" srcOrd="0" destOrd="0" presId="urn:microsoft.com/office/officeart/2005/8/layout/hierarchy3"/>
    <dgm:cxn modelId="{0B013E0B-87AC-447E-AD3F-A2B8C4A98A03}" type="presOf" srcId="{AF7757C5-E793-4DEB-BFF3-4E96B04C40DA}" destId="{609FBF8D-2FE5-46A6-B9FF-B79EDA349D51}" srcOrd="0" destOrd="0" presId="urn:microsoft.com/office/officeart/2005/8/layout/hierarchy3"/>
    <dgm:cxn modelId="{77DEA1CC-EBA7-4D75-905E-7D0236F263A1}" srcId="{AF7757C5-E793-4DEB-BFF3-4E96B04C40DA}" destId="{4D2DBAE7-69AF-4669-A30D-887FB8BDE854}" srcOrd="0" destOrd="0" parTransId="{317CBB61-A78B-47EF-B040-8B7CFB75E4D6}" sibTransId="{366CF6FE-FC43-4D5E-B7A9-774C1AA5E18B}"/>
    <dgm:cxn modelId="{A3241F7F-35E4-4CB9-AF67-D696BCE15F51}" type="presOf" srcId="{24D69744-16F8-4447-9CFA-6BA39D1ACD29}" destId="{6DBF184F-5B7C-49F8-ACA3-F160D16C2489}" srcOrd="0" destOrd="0" presId="urn:microsoft.com/office/officeart/2005/8/layout/hierarchy3"/>
    <dgm:cxn modelId="{A9E83450-4324-4BDD-9A18-715ACC67D0A6}" srcId="{AF7757C5-E793-4DEB-BFF3-4E96B04C40DA}" destId="{D180C69D-13C9-4486-B57E-B05273E7BB4A}" srcOrd="2" destOrd="0" parTransId="{F61604E7-FA20-4982-9736-D692A53372E0}" sibTransId="{FA89D752-DCAD-467E-88E9-6B40F2C73C25}"/>
    <dgm:cxn modelId="{B397BFCA-D7E5-4AAE-AB62-996ABBFF2058}" type="presOf" srcId="{16553960-66A4-467D-9873-BCC32494CBB3}" destId="{04DAC4E6-6846-45A7-BC09-2A0B857104CA}" srcOrd="0" destOrd="0" presId="urn:microsoft.com/office/officeart/2005/8/layout/hierarchy3"/>
    <dgm:cxn modelId="{5D752678-28CF-44BE-AE13-5387CC41BE9C}" srcId="{4D2DBAE7-69AF-4669-A30D-887FB8BDE854}" destId="{4BBC1F2A-D6E1-4CDB-BFD1-E5607263DEF8}" srcOrd="1" destOrd="0" parTransId="{ED7D5B3F-A7E2-4DA3-A6A8-D11D30E5BA5C}" sibTransId="{8D17A90F-0F76-4608-ACCF-8C9FAEE89C28}"/>
    <dgm:cxn modelId="{F4E547CC-8E05-4FE6-9ABF-063108466AC3}" type="presOf" srcId="{92DD2166-127A-40D1-8A3E-D54A8F7B2699}" destId="{9A3BA4C1-F4E0-4945-96FA-8DDA88712B16}" srcOrd="0" destOrd="0" presId="urn:microsoft.com/office/officeart/2005/8/layout/hierarchy3"/>
    <dgm:cxn modelId="{FF66F81D-72AC-43E1-9963-1DF1F2E62696}" srcId="{4D2DBAE7-69AF-4669-A30D-887FB8BDE854}" destId="{24D69744-16F8-4447-9CFA-6BA39D1ACD29}" srcOrd="0" destOrd="0" parTransId="{16553960-66A4-467D-9873-BCC32494CBB3}" sibTransId="{D87CD600-B8F9-4D9D-9A34-46DCFD2AD982}"/>
    <dgm:cxn modelId="{B178A654-610F-447E-B2ED-93F3C74D3D17}" type="presOf" srcId="{9AACAE55-7F8F-425B-8CCD-F2798CB90642}" destId="{F9E250EC-B441-472C-8997-A8D4CD1AF569}" srcOrd="0" destOrd="0" presId="urn:microsoft.com/office/officeart/2005/8/layout/hierarchy3"/>
    <dgm:cxn modelId="{B751960F-0F22-4BB2-813B-7107F35BDE9D}" type="presOf" srcId="{D180C69D-13C9-4486-B57E-B05273E7BB4A}" destId="{E2B38022-BC7D-444C-A5D8-637E36532505}" srcOrd="1" destOrd="0" presId="urn:microsoft.com/office/officeart/2005/8/layout/hierarchy3"/>
    <dgm:cxn modelId="{20ADF1CA-6FB0-4180-A7CD-DE4C226AB675}" type="presParOf" srcId="{609FBF8D-2FE5-46A6-B9FF-B79EDA349D51}" destId="{AA30A76A-00E6-409E-93A9-72D15FA5F197}" srcOrd="0" destOrd="0" presId="urn:microsoft.com/office/officeart/2005/8/layout/hierarchy3"/>
    <dgm:cxn modelId="{E9B121F1-CE1C-411E-A22A-744107E4865E}" type="presParOf" srcId="{AA30A76A-00E6-409E-93A9-72D15FA5F197}" destId="{9B6A6591-00B7-47AF-A740-F285BB625366}" srcOrd="0" destOrd="0" presId="urn:microsoft.com/office/officeart/2005/8/layout/hierarchy3"/>
    <dgm:cxn modelId="{42EA030C-3A73-437A-A9C0-DE2D6F1C368A}" type="presParOf" srcId="{9B6A6591-00B7-47AF-A740-F285BB625366}" destId="{826757B4-B697-4218-BC79-6B05877410BD}" srcOrd="0" destOrd="0" presId="urn:microsoft.com/office/officeart/2005/8/layout/hierarchy3"/>
    <dgm:cxn modelId="{6952BB0D-DAD5-48D0-BF49-4A268B76628B}" type="presParOf" srcId="{9B6A6591-00B7-47AF-A740-F285BB625366}" destId="{4B412215-D1DE-487F-9BBA-468C02E3A2BA}" srcOrd="1" destOrd="0" presId="urn:microsoft.com/office/officeart/2005/8/layout/hierarchy3"/>
    <dgm:cxn modelId="{1CD019C0-C453-4F60-AF55-0D7E6C8216E5}" type="presParOf" srcId="{AA30A76A-00E6-409E-93A9-72D15FA5F197}" destId="{A2945D30-016F-4219-8269-ED38EC7CF956}" srcOrd="1" destOrd="0" presId="urn:microsoft.com/office/officeart/2005/8/layout/hierarchy3"/>
    <dgm:cxn modelId="{CC475F86-ED19-4E9E-A9BB-7D8AF1E8EA00}" type="presParOf" srcId="{A2945D30-016F-4219-8269-ED38EC7CF956}" destId="{04DAC4E6-6846-45A7-BC09-2A0B857104CA}" srcOrd="0" destOrd="0" presId="urn:microsoft.com/office/officeart/2005/8/layout/hierarchy3"/>
    <dgm:cxn modelId="{044EFEEF-646D-4BC1-8E8F-EA84EDFD0286}" type="presParOf" srcId="{A2945D30-016F-4219-8269-ED38EC7CF956}" destId="{6DBF184F-5B7C-49F8-ACA3-F160D16C2489}" srcOrd="1" destOrd="0" presId="urn:microsoft.com/office/officeart/2005/8/layout/hierarchy3"/>
    <dgm:cxn modelId="{1B2D0DE3-4832-4F48-ABB3-8CF6C2F2C085}" type="presParOf" srcId="{A2945D30-016F-4219-8269-ED38EC7CF956}" destId="{40DABAD6-1EE6-45FF-B7F3-9E89B919DF03}" srcOrd="2" destOrd="0" presId="urn:microsoft.com/office/officeart/2005/8/layout/hierarchy3"/>
    <dgm:cxn modelId="{5411FAC3-DFB7-4B77-8846-D81950D504CB}" type="presParOf" srcId="{A2945D30-016F-4219-8269-ED38EC7CF956}" destId="{579C225E-5EA6-4DBE-ADCA-58FCA885CA29}" srcOrd="3" destOrd="0" presId="urn:microsoft.com/office/officeart/2005/8/layout/hierarchy3"/>
    <dgm:cxn modelId="{D390E579-3A1E-45BA-B3F1-CED29E02ABE9}" type="presParOf" srcId="{609FBF8D-2FE5-46A6-B9FF-B79EDA349D51}" destId="{6ED8B448-716B-454B-A302-D8F850DDD0E8}" srcOrd="1" destOrd="0" presId="urn:microsoft.com/office/officeart/2005/8/layout/hierarchy3"/>
    <dgm:cxn modelId="{91ED9AB3-19C1-417F-8E61-F7B6E1B919B8}" type="presParOf" srcId="{6ED8B448-716B-454B-A302-D8F850DDD0E8}" destId="{67B5C76A-7C1D-4055-8720-96FC678D94A9}" srcOrd="0" destOrd="0" presId="urn:microsoft.com/office/officeart/2005/8/layout/hierarchy3"/>
    <dgm:cxn modelId="{85CA3263-061A-4433-AB87-487B1C669314}" type="presParOf" srcId="{67B5C76A-7C1D-4055-8720-96FC678D94A9}" destId="{E9725B3F-6185-4DDC-9491-7CCEFBDDD16F}" srcOrd="0" destOrd="0" presId="urn:microsoft.com/office/officeart/2005/8/layout/hierarchy3"/>
    <dgm:cxn modelId="{CC96DA73-D14E-4C44-9372-B32D9F0D7294}" type="presParOf" srcId="{67B5C76A-7C1D-4055-8720-96FC678D94A9}" destId="{898A0F80-E477-428E-954C-DB7E10A36446}" srcOrd="1" destOrd="0" presId="urn:microsoft.com/office/officeart/2005/8/layout/hierarchy3"/>
    <dgm:cxn modelId="{5414D5DC-B116-4307-9AD1-6D435FD5DBBB}" type="presParOf" srcId="{6ED8B448-716B-454B-A302-D8F850DDD0E8}" destId="{A5171832-5916-407E-900E-A28A0ECB4A5E}" srcOrd="1" destOrd="0" presId="urn:microsoft.com/office/officeart/2005/8/layout/hierarchy3"/>
    <dgm:cxn modelId="{58FF62E8-1C4F-466A-8EB6-00CD8677254A}" type="presParOf" srcId="{A5171832-5916-407E-900E-A28A0ECB4A5E}" destId="{F9E250EC-B441-472C-8997-A8D4CD1AF569}" srcOrd="0" destOrd="0" presId="urn:microsoft.com/office/officeart/2005/8/layout/hierarchy3"/>
    <dgm:cxn modelId="{3A632794-D616-4A91-8FE0-A40D22283065}" type="presParOf" srcId="{A5171832-5916-407E-900E-A28A0ECB4A5E}" destId="{9A3BA4C1-F4E0-4945-96FA-8DDA88712B16}" srcOrd="1" destOrd="0" presId="urn:microsoft.com/office/officeart/2005/8/layout/hierarchy3"/>
    <dgm:cxn modelId="{FD0923EA-CA49-484C-865B-B9E5144E9E77}" type="presParOf" srcId="{A5171832-5916-407E-900E-A28A0ECB4A5E}" destId="{CE87DE33-B076-4158-825D-8F1779A6024A}" srcOrd="2" destOrd="0" presId="urn:microsoft.com/office/officeart/2005/8/layout/hierarchy3"/>
    <dgm:cxn modelId="{E489F205-6413-454A-80FF-6C2B61D65FA7}" type="presParOf" srcId="{A5171832-5916-407E-900E-A28A0ECB4A5E}" destId="{3B700A11-5CA6-420A-A646-20E8725F484E}" srcOrd="3" destOrd="0" presId="urn:microsoft.com/office/officeart/2005/8/layout/hierarchy3"/>
    <dgm:cxn modelId="{DB4E920B-DCB5-4929-B08B-825683D08E84}" type="presParOf" srcId="{609FBF8D-2FE5-46A6-B9FF-B79EDA349D51}" destId="{65BCBDBE-E5CC-4EA9-8268-43A8C2A3914A}" srcOrd="2" destOrd="0" presId="urn:microsoft.com/office/officeart/2005/8/layout/hierarchy3"/>
    <dgm:cxn modelId="{71041931-4757-4990-ABC3-520E81587C13}" type="presParOf" srcId="{65BCBDBE-E5CC-4EA9-8268-43A8C2A3914A}" destId="{57A658AA-FEE3-41C9-B806-225FE645A5DB}" srcOrd="0" destOrd="0" presId="urn:microsoft.com/office/officeart/2005/8/layout/hierarchy3"/>
    <dgm:cxn modelId="{FE4222DB-A764-4D93-8783-EC125755C9B1}" type="presParOf" srcId="{57A658AA-FEE3-41C9-B806-225FE645A5DB}" destId="{7DCFCB83-52F8-443E-92D8-D44ED154109F}" srcOrd="0" destOrd="0" presId="urn:microsoft.com/office/officeart/2005/8/layout/hierarchy3"/>
    <dgm:cxn modelId="{20B9658E-BF29-4263-AA5C-0B3870D91AC5}" type="presParOf" srcId="{57A658AA-FEE3-41C9-B806-225FE645A5DB}" destId="{E2B38022-BC7D-444C-A5D8-637E36532505}" srcOrd="1" destOrd="0" presId="urn:microsoft.com/office/officeart/2005/8/layout/hierarchy3"/>
    <dgm:cxn modelId="{1617B229-81E3-4E09-873B-54DF9491538B}" type="presParOf" srcId="{65BCBDBE-E5CC-4EA9-8268-43A8C2A3914A}" destId="{CCB859EC-0FDA-4FE3-8664-E72FC5C8E51B}" srcOrd="1" destOrd="0" presId="urn:microsoft.com/office/officeart/2005/8/layout/hierarchy3"/>
    <dgm:cxn modelId="{38CC6625-7BD8-4755-B987-AE65ECF9D0E2}" type="presParOf" srcId="{CCB859EC-0FDA-4FE3-8664-E72FC5C8E51B}" destId="{E77E901F-422C-401C-A509-30FE1D3C36AC}" srcOrd="0" destOrd="0" presId="urn:microsoft.com/office/officeart/2005/8/layout/hierarchy3"/>
    <dgm:cxn modelId="{661141FC-15DF-4D81-87BA-271896C8B2B8}" type="presParOf" srcId="{CCB859EC-0FDA-4FE3-8664-E72FC5C8E51B}" destId="{2C76B5F5-E4DC-4E60-B739-EC33987B1D4A}" srcOrd="1" destOrd="0" presId="urn:microsoft.com/office/officeart/2005/8/layout/hierarchy3"/>
    <dgm:cxn modelId="{CE7BBA49-CB5C-4DA4-A130-14385C9CE550}" type="presParOf" srcId="{CCB859EC-0FDA-4FE3-8664-E72FC5C8E51B}" destId="{246286E8-F611-4730-BCB8-9724EE3A0C3B}" srcOrd="2" destOrd="0" presId="urn:microsoft.com/office/officeart/2005/8/layout/hierarchy3"/>
    <dgm:cxn modelId="{8F1B8C26-F053-4344-8A9C-D7CAD3FF9BA0}" type="presParOf" srcId="{CCB859EC-0FDA-4FE3-8664-E72FC5C8E51B}" destId="{4E4FABA6-9067-4835-8B0F-9A999AFD5AA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757B4-B697-4218-BC79-6B05877410BD}">
      <dsp:nvSpPr>
        <dsp:cNvPr id="0" name=""/>
        <dsp:cNvSpPr/>
      </dsp:nvSpPr>
      <dsp:spPr>
        <a:xfrm>
          <a:off x="1916" y="119045"/>
          <a:ext cx="1660936" cy="830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Налоговые доходы</a:t>
          </a:r>
          <a:endParaRPr lang="ru-RU" sz="1800" kern="1200" dirty="0"/>
        </a:p>
      </dsp:txBody>
      <dsp:txXfrm>
        <a:off x="26240" y="143369"/>
        <a:ext cx="1612288" cy="781820"/>
      </dsp:txXfrm>
    </dsp:sp>
    <dsp:sp modelId="{04DAC4E6-6846-45A7-BC09-2A0B857104CA}">
      <dsp:nvSpPr>
        <dsp:cNvPr id="0" name=""/>
        <dsp:cNvSpPr/>
      </dsp:nvSpPr>
      <dsp:spPr>
        <a:xfrm>
          <a:off x="168010" y="949513"/>
          <a:ext cx="290119" cy="1753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3226"/>
              </a:lnTo>
              <a:lnTo>
                <a:pt x="290119" y="175322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BF184F-5B7C-49F8-ACA3-F160D16C2489}">
      <dsp:nvSpPr>
        <dsp:cNvPr id="0" name=""/>
        <dsp:cNvSpPr/>
      </dsp:nvSpPr>
      <dsp:spPr>
        <a:xfrm>
          <a:off x="458129" y="2287505"/>
          <a:ext cx="1663474" cy="830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2</a:t>
          </a:r>
          <a:r>
            <a:rPr lang="en-US" sz="3600" kern="1200" dirty="0" smtClean="0"/>
            <a:t>7,</a:t>
          </a:r>
          <a:r>
            <a:rPr lang="ru-RU" sz="3600" kern="1200" dirty="0" smtClean="0"/>
            <a:t>3%</a:t>
          </a:r>
          <a:endParaRPr lang="ru-RU" sz="3600" kern="1200" dirty="0"/>
        </a:p>
      </dsp:txBody>
      <dsp:txXfrm>
        <a:off x="482453" y="2311829"/>
        <a:ext cx="1614826" cy="781820"/>
      </dsp:txXfrm>
    </dsp:sp>
    <dsp:sp modelId="{40DABAD6-1EE6-45FF-B7F3-9E89B919DF03}">
      <dsp:nvSpPr>
        <dsp:cNvPr id="0" name=""/>
        <dsp:cNvSpPr/>
      </dsp:nvSpPr>
      <dsp:spPr>
        <a:xfrm>
          <a:off x="168010" y="949513"/>
          <a:ext cx="228544" cy="679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9721"/>
              </a:lnTo>
              <a:lnTo>
                <a:pt x="228544" y="67972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C225E-5EA6-4DBE-ADCA-58FCA885CA29}">
      <dsp:nvSpPr>
        <dsp:cNvPr id="0" name=""/>
        <dsp:cNvSpPr/>
      </dsp:nvSpPr>
      <dsp:spPr>
        <a:xfrm>
          <a:off x="396555" y="1175807"/>
          <a:ext cx="2065567" cy="90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88 497,9</a:t>
          </a:r>
          <a:br>
            <a:rPr lang="ru-RU" sz="2400" kern="1200" dirty="0" smtClean="0"/>
          </a:br>
          <a:r>
            <a:rPr lang="ru-RU" sz="2400" kern="1200" dirty="0" smtClean="0"/>
            <a:t>тыс. рублей</a:t>
          </a:r>
          <a:endParaRPr lang="ru-RU" sz="2400" kern="1200" dirty="0"/>
        </a:p>
      </dsp:txBody>
      <dsp:txXfrm>
        <a:off x="423116" y="1202368"/>
        <a:ext cx="2012445" cy="853732"/>
      </dsp:txXfrm>
    </dsp:sp>
    <dsp:sp modelId="{E9725B3F-6185-4DDC-9491-7CCEFBDDD16F}">
      <dsp:nvSpPr>
        <dsp:cNvPr id="0" name=""/>
        <dsp:cNvSpPr/>
      </dsp:nvSpPr>
      <dsp:spPr>
        <a:xfrm>
          <a:off x="2482718" y="119045"/>
          <a:ext cx="1660936" cy="830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 </a:t>
          </a:r>
          <a:endParaRPr lang="ru-RU" sz="1800" kern="1200" dirty="0"/>
        </a:p>
      </dsp:txBody>
      <dsp:txXfrm>
        <a:off x="2507042" y="143369"/>
        <a:ext cx="1612288" cy="781820"/>
      </dsp:txXfrm>
    </dsp:sp>
    <dsp:sp modelId="{F9E250EC-B441-472C-8997-A8D4CD1AF569}">
      <dsp:nvSpPr>
        <dsp:cNvPr id="0" name=""/>
        <dsp:cNvSpPr/>
      </dsp:nvSpPr>
      <dsp:spPr>
        <a:xfrm>
          <a:off x="2648812" y="949513"/>
          <a:ext cx="253286" cy="1751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1814"/>
              </a:lnTo>
              <a:lnTo>
                <a:pt x="253286" y="175181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BA4C1-F4E0-4945-96FA-8DDA88712B16}">
      <dsp:nvSpPr>
        <dsp:cNvPr id="0" name=""/>
        <dsp:cNvSpPr/>
      </dsp:nvSpPr>
      <dsp:spPr>
        <a:xfrm>
          <a:off x="2902098" y="2286093"/>
          <a:ext cx="1771342" cy="830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8,3%</a:t>
          </a:r>
          <a:endParaRPr lang="ru-RU" sz="3600" kern="1200" dirty="0"/>
        </a:p>
      </dsp:txBody>
      <dsp:txXfrm>
        <a:off x="2926422" y="2310417"/>
        <a:ext cx="1722694" cy="781820"/>
      </dsp:txXfrm>
    </dsp:sp>
    <dsp:sp modelId="{CE87DE33-B076-4158-825D-8F1779A6024A}">
      <dsp:nvSpPr>
        <dsp:cNvPr id="0" name=""/>
        <dsp:cNvSpPr/>
      </dsp:nvSpPr>
      <dsp:spPr>
        <a:xfrm>
          <a:off x="2648812" y="949513"/>
          <a:ext cx="167661" cy="679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9705"/>
              </a:lnTo>
              <a:lnTo>
                <a:pt x="167661" y="67970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00A11-5CA6-420A-A646-20E8725F484E}">
      <dsp:nvSpPr>
        <dsp:cNvPr id="0" name=""/>
        <dsp:cNvSpPr/>
      </dsp:nvSpPr>
      <dsp:spPr>
        <a:xfrm>
          <a:off x="2816473" y="1166273"/>
          <a:ext cx="2033916" cy="9258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26 980,0</a:t>
          </a:r>
          <a:br>
            <a:rPr lang="ru-RU" sz="2400" kern="1200" dirty="0" smtClean="0"/>
          </a:br>
          <a:r>
            <a:rPr lang="ru-RU" sz="2400" kern="1200" dirty="0" smtClean="0"/>
            <a:t>тыс. рублей</a:t>
          </a:r>
          <a:endParaRPr lang="ru-RU" sz="2400" kern="1200" dirty="0"/>
        </a:p>
      </dsp:txBody>
      <dsp:txXfrm>
        <a:off x="2843591" y="1193391"/>
        <a:ext cx="1979680" cy="871653"/>
      </dsp:txXfrm>
    </dsp:sp>
    <dsp:sp modelId="{7DCFCB83-52F8-443E-92D8-D44ED154109F}">
      <dsp:nvSpPr>
        <dsp:cNvPr id="0" name=""/>
        <dsp:cNvSpPr/>
      </dsp:nvSpPr>
      <dsp:spPr>
        <a:xfrm>
          <a:off x="4931869" y="119045"/>
          <a:ext cx="1660936" cy="830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4956193" y="143369"/>
        <a:ext cx="1612288" cy="781820"/>
      </dsp:txXfrm>
    </dsp:sp>
    <dsp:sp modelId="{E77E901F-422C-401C-A509-30FE1D3C36AC}">
      <dsp:nvSpPr>
        <dsp:cNvPr id="0" name=""/>
        <dsp:cNvSpPr/>
      </dsp:nvSpPr>
      <dsp:spPr>
        <a:xfrm>
          <a:off x="5097962" y="949513"/>
          <a:ext cx="162944" cy="1729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9167"/>
              </a:lnTo>
              <a:lnTo>
                <a:pt x="162944" y="172916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6B5F5-E4DC-4E60-B739-EC33987B1D4A}">
      <dsp:nvSpPr>
        <dsp:cNvPr id="0" name=""/>
        <dsp:cNvSpPr/>
      </dsp:nvSpPr>
      <dsp:spPr>
        <a:xfrm>
          <a:off x="5260907" y="2263447"/>
          <a:ext cx="2112764" cy="830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64,4%</a:t>
          </a:r>
          <a:endParaRPr lang="ru-RU" sz="3600" kern="1200" dirty="0"/>
        </a:p>
      </dsp:txBody>
      <dsp:txXfrm>
        <a:off x="5285231" y="2287771"/>
        <a:ext cx="2064116" cy="781820"/>
      </dsp:txXfrm>
    </dsp:sp>
    <dsp:sp modelId="{246286E8-F611-4730-BCB8-9724EE3A0C3B}">
      <dsp:nvSpPr>
        <dsp:cNvPr id="0" name=""/>
        <dsp:cNvSpPr/>
      </dsp:nvSpPr>
      <dsp:spPr>
        <a:xfrm>
          <a:off x="5097962" y="949513"/>
          <a:ext cx="162944" cy="655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521"/>
              </a:lnTo>
              <a:lnTo>
                <a:pt x="162944" y="65552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FABA6-9067-4835-8B0F-9A999AFD5AAA}">
      <dsp:nvSpPr>
        <dsp:cNvPr id="0" name=""/>
        <dsp:cNvSpPr/>
      </dsp:nvSpPr>
      <dsp:spPr>
        <a:xfrm>
          <a:off x="5260907" y="1152263"/>
          <a:ext cx="2033916" cy="9055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209 112,4</a:t>
          </a:r>
          <a:br>
            <a:rPr lang="ru-RU" sz="2400" kern="1200" dirty="0" smtClean="0"/>
          </a:br>
          <a:r>
            <a:rPr lang="ru-RU" sz="2400" kern="1200" dirty="0" smtClean="0"/>
            <a:t>тыс. рублей</a:t>
          </a:r>
        </a:p>
      </dsp:txBody>
      <dsp:txXfrm>
        <a:off x="5287429" y="1178785"/>
        <a:ext cx="1980872" cy="852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0.35972</cdr:x>
      <cdr:y>0.05128</cdr:y>
    </cdr:from>
    <cdr:to>
      <cdr:x>0.35972</cdr:x>
      <cdr:y>0.63824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 flipV="1">
          <a:off x="1269321" y="144016"/>
          <a:ext cx="0" cy="164836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  <a:scene3d xmlns:a="http://schemas.openxmlformats.org/drawingml/2006/main">
          <a:camera prst="orthographicFront">
            <a:rot lat="2400000" lon="0" rev="19200000"/>
          </a:camera>
          <a:lightRig rig="threePt" dir="t"/>
        </a:scene3d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0.09843</cdr:x>
      <cdr:y>0.0993</cdr:y>
    </cdr:from>
    <cdr:to>
      <cdr:x>0.43141</cdr:x>
      <cdr:y>0.33007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4805" y="264577"/>
          <a:ext cx="1031104" cy="6148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3 096,2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0.7003</cdr:x>
      <cdr:y>0.39889</cdr:y>
    </cdr:from>
    <cdr:to>
      <cdr:x>0.92541</cdr:x>
      <cdr:y>0.52389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3032536" y="1953328"/>
          <a:ext cx="974803" cy="6121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6 131,3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0.65955</cdr:x>
      <cdr:y>0.23331</cdr:y>
    </cdr:from>
    <cdr:to>
      <cdr:x>0.89801</cdr:x>
      <cdr:y>0.35503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2856067" y="1142482"/>
          <a:ext cx="1032613" cy="596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2 060,5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0.53438</cdr:x>
      <cdr:y>0.05751</cdr:y>
    </cdr:from>
    <cdr:to>
      <cdr:x>0.76664</cdr:x>
      <cdr:y>0.19446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2409954" y="298159"/>
          <a:ext cx="1047458" cy="710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636,6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0.49074</cdr:x>
      <cdr:y>0.47133</cdr:y>
    </cdr:from>
    <cdr:to>
      <cdr:x>0.66637</cdr:x>
      <cdr:y>0.48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rot="-180000" flipH="1" flipV="1">
          <a:off x="2125054" y="2308046"/>
          <a:ext cx="760557" cy="42459"/>
        </a:xfrm>
        <a:prstGeom xmlns:a="http://schemas.openxmlformats.org/drawingml/2006/main" prst="straightConnector1">
          <a:avLst/>
        </a:prstGeom>
        <a:ln xmlns:a="http://schemas.openxmlformats.org/drawingml/2006/main" w="50800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0.76911</cdr:x>
      <cdr:y>0.6016</cdr:y>
    </cdr:from>
    <cdr:to>
      <cdr:x>0.99576</cdr:x>
      <cdr:y>0.7266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3330512" y="2945991"/>
          <a:ext cx="981459" cy="6121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/>
            <a:t>313,3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0.64642</cdr:x>
      <cdr:y>0.01967</cdr:y>
    </cdr:from>
    <cdr:to>
      <cdr:x>0.97637</cdr:x>
      <cdr:y>0.91039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61511" y="96475"/>
          <a:ext cx="1613719" cy="4368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6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0.24059</cdr:x>
      <cdr:y>0.37334</cdr:y>
    </cdr:from>
    <cdr:to>
      <cdr:x>0.41662</cdr:x>
      <cdr:y>0.51389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869976" y="1935604"/>
          <a:ext cx="1368176" cy="72869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tx1"/>
              </a:solidFill>
              <a:effectLst/>
              <a:cs typeface="Times New Roman" panose="02020603050405020304" pitchFamily="18" charset="0"/>
            </a:rPr>
            <a:t>80,1 %</a:t>
          </a:r>
          <a:endParaRPr lang="ru-RU" sz="2800" b="1" dirty="0">
            <a:solidFill>
              <a:schemeClr val="tx1"/>
            </a:solidFill>
            <a:effectLst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0.01824</cdr:x>
      <cdr:y>0.77778</cdr:y>
    </cdr:from>
    <cdr:to>
      <cdr:x>0.38854</cdr:x>
      <cdr:y>0.86602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41784" y="4032448"/>
          <a:ext cx="2878120" cy="457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cs typeface="Times New Roman" panose="02020603050405020304" pitchFamily="18" charset="0"/>
            </a:rPr>
            <a:t>256 333,3 тыс. рублей</a:t>
          </a:r>
          <a:endParaRPr lang="ru-RU" sz="2000" b="1" dirty="0">
            <a:solidFill>
              <a:schemeClr val="tx1"/>
            </a:solidFill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0.69456</cdr:x>
      <cdr:y>0.39706</cdr:y>
    </cdr:from>
    <cdr:to>
      <cdr:x>0.8122</cdr:x>
      <cdr:y>0.5838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98368" y="19442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0.58338</cdr:x>
      <cdr:y>0.13235</cdr:y>
    </cdr:from>
    <cdr:to>
      <cdr:x>0.99074</cdr:x>
      <cdr:y>0.3191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34272" y="648072"/>
          <a:ext cx="316612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0.86132</cdr:x>
      <cdr:y>0.19118</cdr:y>
    </cdr:from>
    <cdr:to>
      <cdr:x>0.97897</cdr:x>
      <cdr:y>0.37792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94512" y="9361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0.68068</cdr:x>
      <cdr:y>0.1626</cdr:y>
    </cdr:from>
    <cdr:to>
      <cdr:x>1</cdr:x>
      <cdr:y>0.23302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832817" y="854712"/>
          <a:ext cx="2736260" cy="370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63 560,6 тыс. рублей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F93848-11DC-447E-B293-CEEE57E940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10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72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977"/>
            <a:ext cx="794131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43268B-4ABA-4A35-8278-855EB0F940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29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1146364-D3D9-4FFA-A232-DB40AF071D63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95538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4487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262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0002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0124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B98A46-58F1-48B9-BD68-1CEF13F4D6C9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84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33EBA7-9743-4002-8893-DE17B5341D8A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73573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6B65BB-97BE-4068-8489-7B874C39A9E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79666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6B65BB-97BE-4068-8489-7B874C39A9E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2120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C07C58-6F98-4CEB-A8BC-38FE78F638E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3114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12828-EC75-4303-BE95-472CA374E4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6735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4D4FD-2374-4789-BA6B-DB469E31C76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005499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CAB99-392C-4FAE-9C03-CEE0F91C7D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133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A5922-9ED2-4A66-83F2-48F6C8FAB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369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CA187-E9AA-4EBC-A226-F3C6FEFC76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2819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BC276-C98C-42B4-94F3-617EA3AFE5F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0429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0592B-E9BF-4003-951D-893FD88D154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2949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DD7FA-1F1E-46B2-A3FA-9F22FF84D44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480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5EF17-410D-4D64-8CF2-83E077DB599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751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92B7F-310E-4245-91FF-59152843DA8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6458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C8AF6-23AB-4284-B2A7-CEC33EBA772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2891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B8014-E27D-450A-A232-98E0A633016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5512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B40A5F-BBC1-4859-A557-3250535959A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65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microsoft.com/office/2007/relationships/hdphoto" Target="../media/hdphoto1.wdp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45.jpeg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hdphoto" Target="../media/hdphoto1.wdp"/><Relationship Id="rId7" Type="http://schemas.openxmlformats.org/officeDocument/2006/relationships/image" Target="../media/image6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microsoft.com/office/2007/relationships/hdphoto" Target="../media/hdphoto1.wdp"/><Relationship Id="rId7" Type="http://schemas.openxmlformats.org/officeDocument/2006/relationships/image" Target="../media/image7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jpe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microsoft.com/office/2007/relationships/hdphoto" Target="../media/hdphoto1.wdp"/><Relationship Id="rId7" Type="http://schemas.openxmlformats.org/officeDocument/2006/relationships/image" Target="../media/image7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microsoft.com/office/2007/relationships/hdphoto" Target="../media/hdphoto1.wdp"/><Relationship Id="rId7" Type="http://schemas.openxmlformats.org/officeDocument/2006/relationships/image" Target="../media/image86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chart" Target="../charts/char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038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88131" y="340236"/>
            <a:ext cx="8776357" cy="258532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БЮДЖЕТ ДЛЯ ГРАЖДАН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Исполнение </a:t>
            </a:r>
            <a:r>
              <a:rPr lang="ru-RU" sz="3600" b="1" dirty="0">
                <a:ln w="10160">
                  <a:solidFill>
                    <a:srgbClr val="7030A0"/>
                  </a:solidFill>
                  <a:prstDash val="solid"/>
                </a:ln>
              </a:rPr>
              <a:t>бюджета 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/>
            </a:r>
            <a:b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</a:b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МО «Светогорское </a:t>
            </a:r>
            <a:r>
              <a:rPr lang="ru-RU" sz="3600" b="1" dirty="0">
                <a:ln w="10160">
                  <a:solidFill>
                    <a:srgbClr val="7030A0"/>
                  </a:solidFill>
                  <a:prstDash val="solid"/>
                </a:ln>
              </a:rPr>
              <a:t>городское поселение» 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за 2022 год</a:t>
            </a:r>
            <a:endParaRPr lang="ru-RU" sz="3600" b="1" dirty="0">
              <a:ln w="10160">
                <a:solidFill>
                  <a:srgbClr val="7030A0"/>
                </a:solidFill>
                <a:prstDash val="solid"/>
              </a:ln>
            </a:endParaRPr>
          </a:p>
        </p:txBody>
      </p:sp>
      <p:sp>
        <p:nvSpPr>
          <p:cNvPr id="3" name="AutoShape 2" descr="20230216_181742.jpg"/>
          <p:cNvSpPr>
            <a:spLocks noChangeAspect="1" noChangeArrowheads="1"/>
          </p:cNvSpPr>
          <p:nvPr/>
        </p:nvSpPr>
        <p:spPr bwMode="auto">
          <a:xfrm>
            <a:off x="251519" y="-144463"/>
            <a:ext cx="20885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105457"/>
            <a:ext cx="9144000" cy="3717032"/>
          </a:xfrm>
          <a:prstGeom prst="rect">
            <a:avLst/>
          </a:prstGeom>
          <a:effectLst>
            <a:softEdge rad="2286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89888" cy="1081088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Безвозмездные поступления  2022 года</a:t>
            </a:r>
            <a:b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209 112,4 тыс. рублей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8354" y="2042193"/>
            <a:ext cx="8678142" cy="3960058"/>
          </a:xfr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660033"/>
                </a:solidFill>
              </a:rPr>
              <a:t>дотации на выравнивание бюджетной обеспеченности </a:t>
            </a:r>
            <a:r>
              <a:rPr lang="ru-RU" sz="2200" dirty="0" smtClean="0"/>
              <a:t>– </a:t>
            </a:r>
          </a:p>
          <a:p>
            <a:pPr marL="0" indent="0" algn="r">
              <a:buNone/>
              <a:defRPr/>
            </a:pPr>
            <a:r>
              <a:rPr lang="ru-RU" sz="2200" b="1" dirty="0" smtClean="0"/>
              <a:t>40 493,7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660033"/>
                </a:solidFill>
              </a:rPr>
              <a:t>субсидии бюджету поселения </a:t>
            </a:r>
            <a:r>
              <a:rPr lang="ru-RU" sz="2200" dirty="0" smtClean="0"/>
              <a:t>– </a:t>
            </a:r>
          </a:p>
          <a:p>
            <a:pPr marL="0" indent="0" algn="r">
              <a:buNone/>
              <a:defRPr/>
            </a:pPr>
            <a:r>
              <a:rPr lang="ru-RU" sz="2200" b="1" dirty="0" smtClean="0"/>
              <a:t>                                  64 202,9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660033"/>
                </a:solidFill>
              </a:rPr>
              <a:t>суб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вен</a:t>
            </a:r>
            <a:r>
              <a:rPr lang="ru-RU" sz="2200" b="1" dirty="0" smtClean="0">
                <a:solidFill>
                  <a:srgbClr val="660033"/>
                </a:solidFill>
              </a:rPr>
              <a:t>ции</a:t>
            </a:r>
            <a:r>
              <a:rPr lang="ru-RU" sz="2200" dirty="0" smtClean="0"/>
              <a:t> 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бюджетам  субъектов РФ и МО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</a:p>
          <a:p>
            <a:pPr marL="0" indent="0" algn="r">
              <a:buNone/>
              <a:defRPr/>
            </a:pPr>
            <a:r>
              <a:rPr lang="ru-RU" sz="2200" b="1" dirty="0" smtClean="0"/>
              <a:t>2 916,4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660033"/>
                </a:solidFill>
              </a:rPr>
              <a:t>иные межбюджетные трансферты </a:t>
            </a:r>
            <a:r>
              <a:rPr lang="ru-RU" sz="2200" dirty="0" smtClean="0"/>
              <a:t>– </a:t>
            </a:r>
          </a:p>
          <a:p>
            <a:pPr marL="0" indent="0" algn="r">
              <a:buNone/>
              <a:defRPr/>
            </a:pPr>
            <a:r>
              <a:rPr lang="ru-RU" sz="2200" b="1" dirty="0" smtClean="0"/>
              <a:t>101 493,7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доходы бюджетов городских поселений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-                                                                                                                                 									</a:t>
            </a:r>
            <a:r>
              <a:rPr lang="ru-RU" sz="2200" b="1" dirty="0" smtClean="0"/>
              <a:t>5,7 тыс</a:t>
            </a:r>
            <a:r>
              <a:rPr lang="ru-RU" sz="2200" b="1" dirty="0"/>
              <a:t>. </a:t>
            </a:r>
            <a:r>
              <a:rPr lang="ru-RU" sz="2200" b="1" dirty="0" smtClean="0"/>
              <a:t>рублей</a:t>
            </a:r>
          </a:p>
        </p:txBody>
      </p:sp>
    </p:spTree>
    <p:extLst>
      <p:ext uri="{BB962C8B-B14F-4D97-AF65-F5344CB8AC3E}">
        <p14:creationId xmlns:p14="http://schemas.microsoft.com/office/powerpoint/2010/main" val="3754837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049774" y="188640"/>
            <a:ext cx="795637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Структура расходов бюджета </a:t>
            </a:r>
            <a:b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 «Светогорское городское поселение» </a:t>
            </a:r>
            <a:b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</a:t>
            </a:r>
            <a:r>
              <a:rPr lang="ru-RU" alt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2022 </a:t>
            </a: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год</a:t>
            </a:r>
            <a:endParaRPr lang="ru-RU" altLang="ru-RU" sz="28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352158"/>
              </p:ext>
            </p:extLst>
          </p:nvPr>
        </p:nvGraphicFramePr>
        <p:xfrm>
          <a:off x="685800" y="1196752"/>
          <a:ext cx="77724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344251"/>
              </p:ext>
            </p:extLst>
          </p:nvPr>
        </p:nvGraphicFramePr>
        <p:xfrm>
          <a:off x="0" y="15232"/>
          <a:ext cx="9144000" cy="68427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2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бюджетной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росписью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исп.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4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«Основные направления осуществления управленческой деятельности и развитие муниципальной службы в муниципальном образовании «Светогорское городское поселение» Выборгского района Ленинградской области»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131,0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1 131,0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«Развитие форм местного самоуправления и социальной активности населения на территории МО 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4 852,1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4 852,1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</a:t>
                      </a:r>
                      <a:b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4 237,7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4 237,7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4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малого, среднего предпринимательства и потребительского рынка в</a:t>
                      </a:r>
                    </a:p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12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«Формирование городской среды и обеспечение качественным жильём граждан на территории МО «Светогорское городское поселение»»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734,0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193 221,7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35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«Развитие культуры, физической культуры и массового спорта, молодёжной политики МО 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870,8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870,8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9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муниципальным программам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259</a:t>
                      </a:r>
                      <a:r>
                        <a:rPr lang="ru-RU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845,5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256 333,3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5472" name="Rectangle 82"/>
          <p:cNvSpPr>
            <a:spLocks noChangeArrowheads="1"/>
          </p:cNvSpPr>
          <p:nvPr/>
        </p:nvSpPr>
        <p:spPr bwMode="auto">
          <a:xfrm>
            <a:off x="3651250" y="149383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350950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799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48"/>
          <p:cNvSpPr>
            <a:spLocks noGrp="1" noChangeArrowheads="1"/>
          </p:cNvSpPr>
          <p:nvPr>
            <p:ph type="title"/>
          </p:nvPr>
        </p:nvSpPr>
        <p:spPr>
          <a:xfrm>
            <a:off x="323528" y="271794"/>
            <a:ext cx="8712968" cy="121424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«Основные направления осуществления управленческой деятельности и развитие муниципальной службы в муниципальном образовании</a:t>
            </a:r>
            <a:b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«Светогорское городское поселение» Выборгского района Ленинградской области»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99675" y="1635861"/>
            <a:ext cx="4680520" cy="396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1 131,0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5519" y="2182512"/>
            <a:ext cx="74888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/>
              <a:t>Техническое сопровождение и обеспечение доступа информационному ресурсу «Адресный план поселения» – </a:t>
            </a:r>
            <a:r>
              <a:rPr lang="ru-RU" sz="1600" b="1" dirty="0" smtClean="0"/>
              <a:t>24,1 тыс. 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/>
              <a:t>диспансеризация муниципальных служащих – </a:t>
            </a:r>
            <a:r>
              <a:rPr lang="ru-RU" sz="1600" b="1" dirty="0" smtClean="0"/>
              <a:t>82,5 </a:t>
            </a:r>
            <a:r>
              <a:rPr lang="ru-RU" sz="1600" b="1" dirty="0"/>
              <a:t>тыс. </a:t>
            </a:r>
            <a:r>
              <a:rPr lang="ru-RU" sz="1600" b="1" dirty="0" smtClean="0"/>
              <a:t>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Услуги </a:t>
            </a:r>
            <a:r>
              <a:rPr lang="ru-RU" sz="1600" dirty="0"/>
              <a:t>по </a:t>
            </a:r>
            <a:r>
              <a:rPr lang="ru-RU" sz="1600" dirty="0" smtClean="0"/>
              <a:t>сервисному </a:t>
            </a:r>
            <a:r>
              <a:rPr lang="ru-RU" sz="1600" dirty="0"/>
              <a:t>обслуживанию компьютерной техники, оборудования, офисной техники, АТС – </a:t>
            </a:r>
            <a:r>
              <a:rPr lang="ru-RU" sz="1600" b="1" dirty="0" smtClean="0"/>
              <a:t>575,5 тыс. 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/>
              <a:t>Оказание услуг по комплексному обслуживанию </a:t>
            </a:r>
            <a:r>
              <a:rPr lang="ru-RU" sz="1600" dirty="0" smtClean="0"/>
              <a:t>информационных систем:    «1С Бухгалтерия-8», СПС «Консультант Плюс», «Система Кадры», «Госфинансы», «Касперский» </a:t>
            </a:r>
            <a:r>
              <a:rPr lang="ru-RU" sz="1600" dirty="0"/>
              <a:t>– </a:t>
            </a:r>
            <a:r>
              <a:rPr lang="ru-RU" sz="1600" b="1" dirty="0" smtClean="0"/>
              <a:t>270,0 </a:t>
            </a:r>
            <a:r>
              <a:rPr lang="ru-RU" sz="1600" b="1" dirty="0"/>
              <a:t>тыс. </a:t>
            </a:r>
            <a:r>
              <a:rPr lang="ru-RU" sz="1600" b="1" dirty="0" smtClean="0"/>
              <a:t>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Поставка оргтехники (монитор</a:t>
            </a:r>
            <a:r>
              <a:rPr lang="ru-RU" sz="1600" dirty="0"/>
              <a:t>, блок питания, принтер лазерный, карта флэш памяти, накопитель данных, </a:t>
            </a:r>
            <a:r>
              <a:rPr lang="ru-RU" sz="1600" dirty="0" smtClean="0"/>
              <a:t>картриджи) </a:t>
            </a:r>
            <a:r>
              <a:rPr lang="ru-RU" sz="1600" dirty="0"/>
              <a:t>– </a:t>
            </a:r>
            <a:r>
              <a:rPr lang="ru-RU" sz="1600" b="1" dirty="0" smtClean="0"/>
              <a:t>140,7 </a:t>
            </a:r>
            <a:r>
              <a:rPr lang="ru-RU" sz="1600" b="1" dirty="0"/>
              <a:t>тыс. рублей</a:t>
            </a:r>
            <a:endParaRPr lang="ru-RU" sz="1600" dirty="0" smtClean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Образовательные </a:t>
            </a:r>
            <a:r>
              <a:rPr lang="ru-RU" sz="1600" dirty="0"/>
              <a:t>услуги по программе повышения квалификации и профессиональной переподготовки «Школа Главбуха государственная», «Контролер технического состояния транспортных средств автомобильного</a:t>
            </a:r>
          </a:p>
          <a:p>
            <a:pPr algn="just"/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ru-RU" sz="1600" dirty="0" smtClean="0"/>
              <a:t>транспорта», в «Сфере закупок», «Противодействие коррупции» - </a:t>
            </a:r>
            <a:r>
              <a:rPr lang="ru-RU" sz="1600" b="1" dirty="0" smtClean="0"/>
              <a:t>38,2</a:t>
            </a:r>
            <a:r>
              <a:rPr lang="ru-RU" sz="1600" dirty="0" smtClean="0"/>
              <a:t> </a:t>
            </a:r>
            <a:r>
              <a:rPr lang="ru-RU" sz="1600" b="1" dirty="0"/>
              <a:t>тыс. </a:t>
            </a:r>
            <a:r>
              <a:rPr lang="ru-RU" sz="1600" b="1" dirty="0" smtClean="0"/>
              <a:t>рублей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9" y="1442853"/>
            <a:ext cx="1319547" cy="13195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9" y="2762400"/>
            <a:ext cx="1424061" cy="14240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12" y="5937951"/>
            <a:ext cx="1690184" cy="7475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24" y="4420661"/>
            <a:ext cx="1495571" cy="10082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7743" y="5790652"/>
            <a:ext cx="2623438" cy="96512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73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8"/>
          <p:cNvSpPr>
            <a:spLocks noGrp="1" noChangeArrowheads="1"/>
          </p:cNvSpPr>
          <p:nvPr>
            <p:ph type="title"/>
          </p:nvPr>
        </p:nvSpPr>
        <p:spPr>
          <a:xfrm>
            <a:off x="107505" y="148650"/>
            <a:ext cx="9162384" cy="105173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форм местного самоуправления </a:t>
            </a:r>
            <a:b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социальной активности населения на территории </a:t>
            </a:r>
            <a:b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9237" name="Прямоугольник 3"/>
          <p:cNvSpPr>
            <a:spLocks noChangeArrowheads="1"/>
          </p:cNvSpPr>
          <p:nvPr/>
        </p:nvSpPr>
        <p:spPr bwMode="auto">
          <a:xfrm>
            <a:off x="2071688" y="2857500"/>
            <a:ext cx="7540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27784" y="1187382"/>
            <a:ext cx="4680520" cy="4694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4 852,1 тыс.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7241" y="1664485"/>
            <a:ext cx="71578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1)</a:t>
            </a:r>
            <a:r>
              <a:rPr lang="ru-RU" sz="1600" dirty="0" smtClean="0"/>
              <a:t> </a:t>
            </a:r>
            <a:r>
              <a:rPr lang="ru-RU" sz="1600" b="1" dirty="0" smtClean="0"/>
              <a:t>комплекс </a:t>
            </a:r>
            <a:r>
              <a:rPr lang="ru-RU" sz="1600" b="1" dirty="0"/>
              <a:t>процессных мероприятий «Развитие форм местного самоуправления и социальной активности населения</a:t>
            </a:r>
            <a:r>
              <a:rPr lang="ru-RU" sz="1600" b="1" dirty="0" smtClean="0"/>
              <a:t>»: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Нормативное</a:t>
            </a:r>
            <a:r>
              <a:rPr lang="ru-RU" sz="1600" dirty="0"/>
              <a:t>, информационное обеспечения деятельности органов местного самоуправления и участия населения в осуществлении местного самоуправления (газета «Вуокса</a:t>
            </a:r>
            <a:r>
              <a:rPr lang="ru-RU" sz="1600" dirty="0" smtClean="0"/>
              <a:t>») </a:t>
            </a:r>
            <a:r>
              <a:rPr lang="ru-RU" sz="1600" dirty="0"/>
              <a:t>– </a:t>
            </a:r>
            <a:r>
              <a:rPr lang="ru-RU" sz="1600" b="1" dirty="0" smtClean="0"/>
              <a:t>2 243,0 тыс. рублей</a:t>
            </a:r>
            <a:endParaRPr lang="ru-RU" sz="1200" b="1" dirty="0" smtClean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Поставка </a:t>
            </a:r>
            <a:r>
              <a:rPr lang="ru-RU" sz="1600" dirty="0"/>
              <a:t>пледов для поздравления ветеранов к юбилейным датам, поставка цветочной продукции, полиграфической продукции (открытки «9 Мая»), транспортные услуги – </a:t>
            </a:r>
            <a:r>
              <a:rPr lang="ru-RU" sz="1600" b="1" dirty="0" smtClean="0"/>
              <a:t>97,0 </a:t>
            </a:r>
            <a:r>
              <a:rPr lang="ru-RU" sz="1600" b="1" dirty="0"/>
              <a:t>тыс. </a:t>
            </a:r>
            <a:r>
              <a:rPr lang="ru-RU" sz="1600" b="1" dirty="0" smtClean="0"/>
              <a:t>рублей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" y="2064216"/>
            <a:ext cx="1740249" cy="15611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263157" y="3860043"/>
            <a:ext cx="56737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2) комплекс процессных мероприятий «Благоустройство</a:t>
            </a:r>
            <a:r>
              <a:rPr lang="ru-RU" sz="1600" b="1" dirty="0" smtClean="0"/>
              <a:t>»: 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Мероприятия </a:t>
            </a:r>
            <a:r>
              <a:rPr lang="ru-RU" sz="1600" dirty="0"/>
              <a:t>по обустройству линии электропередачи наружного уличного освещения д. </a:t>
            </a:r>
            <a:r>
              <a:rPr lang="ru-RU" sz="1600" dirty="0" err="1"/>
              <a:t>Лосево</a:t>
            </a:r>
            <a:r>
              <a:rPr lang="ru-RU" sz="1600" dirty="0"/>
              <a:t>, ул. </a:t>
            </a:r>
            <a:r>
              <a:rPr lang="ru-RU" sz="1600" dirty="0" smtClean="0"/>
              <a:t>Заречная – </a:t>
            </a:r>
            <a:r>
              <a:rPr lang="ru-RU" sz="1600" b="1" dirty="0" smtClean="0"/>
              <a:t>167,7</a:t>
            </a:r>
            <a:r>
              <a:rPr lang="ru-RU" sz="1600" b="1" dirty="0"/>
              <a:t> тыс. </a:t>
            </a:r>
            <a:r>
              <a:rPr lang="ru-RU" sz="1600" b="1" dirty="0" smtClean="0"/>
              <a:t>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М</a:t>
            </a:r>
            <a:r>
              <a:rPr lang="ru-RU" sz="1600" dirty="0"/>
              <a:t>ероприятия </a:t>
            </a:r>
            <a:r>
              <a:rPr lang="ru-RU" sz="1600" dirty="0" smtClean="0"/>
              <a:t>по благоустройство </a:t>
            </a:r>
            <a:r>
              <a:rPr lang="ru-RU" sz="1600" dirty="0"/>
              <a:t>дворовой территории г. Светогорск ул. Пограничная д. 5 – </a:t>
            </a:r>
            <a:r>
              <a:rPr lang="ru-RU" sz="1600" b="1" dirty="0"/>
              <a:t>1 942,8</a:t>
            </a:r>
            <a:r>
              <a:rPr lang="ru-RU" sz="1600" dirty="0"/>
              <a:t> </a:t>
            </a:r>
            <a:r>
              <a:rPr lang="ru-RU" sz="1600" b="1" dirty="0"/>
              <a:t>тыс. </a:t>
            </a:r>
            <a:r>
              <a:rPr lang="ru-RU" sz="1600" b="1" dirty="0" smtClean="0"/>
              <a:t>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Работы </a:t>
            </a:r>
            <a:r>
              <a:rPr lang="ru-RU" sz="1600" dirty="0"/>
              <a:t>по устройству пешеходной дорожки с элементами благоустройства между детской и спортивной площадками в гп. Лесогорский (р-он д.7 ул. Советов) </a:t>
            </a:r>
            <a:r>
              <a:rPr lang="ru-RU" sz="1600" dirty="0" smtClean="0"/>
              <a:t>–</a:t>
            </a:r>
            <a:br>
              <a:rPr lang="ru-RU" sz="1600" dirty="0" smtClean="0"/>
            </a:br>
            <a:r>
              <a:rPr lang="ru-RU" sz="1600" b="1" dirty="0" smtClean="0"/>
              <a:t>401,6 </a:t>
            </a:r>
            <a:r>
              <a:rPr lang="ru-RU" sz="1600" b="1" dirty="0"/>
              <a:t>тыс. </a:t>
            </a:r>
            <a:r>
              <a:rPr lang="ru-RU" sz="1600" b="1" dirty="0" smtClean="0"/>
              <a:t>рублей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558670"/>
            <a:ext cx="2300522" cy="1515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847193"/>
            <a:ext cx="1652111" cy="1950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48"/>
          <p:cNvSpPr>
            <a:spLocks noGrp="1" noChangeArrowheads="1"/>
          </p:cNvSpPr>
          <p:nvPr>
            <p:ph type="title"/>
          </p:nvPr>
        </p:nvSpPr>
        <p:spPr>
          <a:xfrm>
            <a:off x="146683" y="132623"/>
            <a:ext cx="8817805" cy="6414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/>
              <a:t/>
            </a:r>
            <a:br>
              <a:rPr lang="ru-RU" altLang="ru-RU" sz="2000" b="1" dirty="0" smtClean="0"/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«Безопасность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274031" y="774081"/>
            <a:ext cx="4680520" cy="3506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4 237,7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880" y="3896097"/>
            <a:ext cx="69474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/>
              <a:t>2) комплекс процессных мероприятий </a:t>
            </a:r>
            <a:r>
              <a:rPr lang="ru-RU" sz="1500" dirty="0"/>
              <a:t>«Обеспечение первичных мер пожарной безопасности»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оказание </a:t>
            </a:r>
            <a:r>
              <a:rPr lang="ru-RU" sz="1500" dirty="0"/>
              <a:t>услуг по обслуживанию и проверке на водоотдачу кранов внутреннего противопожарного водоснабжения и гидрантов наружного противопожарного водоснабжения, поставка пожарных ящиков – </a:t>
            </a:r>
            <a:r>
              <a:rPr lang="ru-RU" sz="1500" b="1" dirty="0"/>
              <a:t>127,1 тыс. рублей</a:t>
            </a:r>
            <a:r>
              <a:rPr lang="ru-RU" sz="1500" dirty="0"/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монтаж </a:t>
            </a:r>
            <a:r>
              <a:rPr lang="ru-RU" sz="1500" dirty="0"/>
              <a:t>системы АПС в администрации МО «Светогорское городское поселение» (1 этап) – </a:t>
            </a:r>
            <a:r>
              <a:rPr lang="ru-RU" sz="1500" b="1" dirty="0"/>
              <a:t>397,1 тыс. рублей</a:t>
            </a:r>
            <a:r>
              <a:rPr lang="ru-RU" sz="15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составление </a:t>
            </a:r>
            <a:r>
              <a:rPr lang="ru-RU" sz="1500" dirty="0"/>
              <a:t>сметной документации «Монтаж системы АПС в администрации МО «Светогорское городское поселение», индексация сметной документации по объекту: "Устройство пожарных резервуаров" – </a:t>
            </a:r>
            <a:r>
              <a:rPr lang="ru-RU" sz="1500" b="1" dirty="0"/>
              <a:t>18,5 тыс. рублей</a:t>
            </a:r>
            <a:r>
              <a:rPr lang="ru-RU" sz="15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745" y="27090"/>
            <a:ext cx="1356615" cy="131104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1726511" y="1252500"/>
            <a:ext cx="71659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/>
              <a:t>В рамках проектной </a:t>
            </a:r>
            <a:r>
              <a:rPr lang="ru-RU" sz="1500" b="1" dirty="0" smtClean="0"/>
              <a:t>части: </a:t>
            </a:r>
            <a:r>
              <a:rPr lang="ru-RU" sz="1500" dirty="0" smtClean="0"/>
              <a:t>Мероприятие</a:t>
            </a:r>
            <a:r>
              <a:rPr lang="ru-RU" sz="1500" dirty="0"/>
              <a:t>, направленное на достижение цели федерального проекта </a:t>
            </a:r>
            <a:r>
              <a:rPr lang="ru-RU" sz="1500" b="1" dirty="0"/>
              <a:t>«Формирование комфортной городской среды» </a:t>
            </a:r>
            <a:r>
              <a:rPr lang="ru-RU" sz="1500" dirty="0"/>
              <a:t>строительство пожарных резервуаров - </a:t>
            </a:r>
            <a:r>
              <a:rPr lang="ru-RU" sz="1500" b="1" dirty="0" smtClean="0"/>
              <a:t>817,0 </a:t>
            </a:r>
            <a:r>
              <a:rPr lang="ru-RU" sz="1500" b="1" dirty="0"/>
              <a:t>тыс. рублей</a:t>
            </a:r>
            <a:endParaRPr lang="ru-RU" sz="15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835696" y="1988840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/>
              <a:t>В рамках процессной </a:t>
            </a:r>
            <a:r>
              <a:rPr lang="ru-RU" sz="1500" b="1" dirty="0" smtClean="0"/>
              <a:t>части:</a:t>
            </a:r>
          </a:p>
          <a:p>
            <a:pPr algn="just"/>
            <a:r>
              <a:rPr lang="ru-RU" sz="1500" b="1" dirty="0" smtClean="0"/>
              <a:t>1</a:t>
            </a:r>
            <a:r>
              <a:rPr lang="ru-RU" sz="1500" dirty="0" smtClean="0"/>
              <a:t>) </a:t>
            </a:r>
            <a:r>
              <a:rPr lang="ru-RU" sz="1500" b="1" dirty="0"/>
              <a:t>комплекс процессных </a:t>
            </a:r>
            <a:r>
              <a:rPr lang="ru-RU" sz="1500" b="1" dirty="0" smtClean="0"/>
              <a:t>мероприятий </a:t>
            </a:r>
            <a:r>
              <a:rPr lang="ru-RU" sz="1500" dirty="0"/>
              <a:t>«Защита населения и территорий от чрезвычайных ситуаций природного и техногенного характера, развитие гражданской обороны и обеспечение безопасности людей на водных объектах</a:t>
            </a:r>
            <a:r>
              <a:rPr lang="ru-RU" sz="1500" dirty="0" smtClean="0"/>
              <a:t>»: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обеспечение </a:t>
            </a:r>
            <a:r>
              <a:rPr lang="ru-RU" sz="1500" dirty="0"/>
              <a:t>готовности к оперативному реагированию на чрезвычайные ситуации и проведению работ по их ликвидации – </a:t>
            </a:r>
            <a:r>
              <a:rPr lang="ru-RU" sz="1500" b="1" dirty="0"/>
              <a:t>276,0 тыс. рублей;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создание </a:t>
            </a:r>
            <a:r>
              <a:rPr lang="ru-RU" sz="1500" dirty="0"/>
              <a:t>специализированного мобильного подразделения водных спасателей для патрулирования - </a:t>
            </a:r>
            <a:r>
              <a:rPr lang="ru-RU" sz="1500" b="1" dirty="0"/>
              <a:t>200,0 тыс. рублей; </a:t>
            </a:r>
            <a:r>
              <a:rPr lang="ru-RU" sz="1500" dirty="0" smtClean="0"/>
              <a:t> </a:t>
            </a:r>
            <a:endParaRPr lang="ru-RU" sz="1500" b="1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0" y="808008"/>
            <a:ext cx="1564093" cy="1673814"/>
          </a:xfrm>
          <a:prstGeom prst="rect">
            <a:avLst/>
          </a:prstGeom>
        </p:spPr>
      </p:pic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1" y="2526909"/>
            <a:ext cx="1527781" cy="1239648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2496" y="5055930"/>
            <a:ext cx="1468951" cy="17807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84" y="3759215"/>
            <a:ext cx="1707904" cy="1275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48"/>
          <p:cNvSpPr>
            <a:spLocks noGrp="1" noChangeArrowheads="1"/>
          </p:cNvSpPr>
          <p:nvPr>
            <p:ph type="title"/>
          </p:nvPr>
        </p:nvSpPr>
        <p:spPr>
          <a:xfrm>
            <a:off x="146683" y="132623"/>
            <a:ext cx="8817805" cy="6414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/>
              <a:t/>
            </a:r>
            <a:br>
              <a:rPr lang="ru-RU" altLang="ru-RU" sz="2000" b="1" dirty="0" smtClean="0"/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«Безопасность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274031" y="906705"/>
            <a:ext cx="4680520" cy="3506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4 237,7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142" y="3994739"/>
            <a:ext cx="70926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/>
              <a:t>4) комплекс процессных мероприятий «Обеспечение общественного порядка и профилактика правонарушений на территории Ленинградской области</a:t>
            </a:r>
            <a:r>
              <a:rPr lang="ru-RU" sz="1500" b="1" dirty="0" smtClean="0"/>
              <a:t>»: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на </a:t>
            </a:r>
            <a:r>
              <a:rPr lang="ru-RU" sz="1500" dirty="0"/>
              <a:t>содержание работников по обеспечению деятельности комиссии и делам несовершеннолетних и защите их прав на оплату труда и начисления на фонд оплаты труда 2,0 ставки для выполнения переданных государственных полномочий в сфере безнадзорности, административных правоотношений на территории поселения </a:t>
            </a:r>
            <a:r>
              <a:rPr lang="ru-RU" sz="1500" dirty="0" smtClean="0"/>
              <a:t>– </a:t>
            </a:r>
            <a:r>
              <a:rPr lang="ru-RU" sz="1500" b="1" dirty="0" smtClean="0"/>
              <a:t>2 </a:t>
            </a:r>
            <a:r>
              <a:rPr lang="ru-RU" sz="1500" b="1" dirty="0"/>
              <a:t>010,6 тыс. рублей</a:t>
            </a:r>
            <a:r>
              <a:rPr lang="ru-RU" sz="15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на </a:t>
            </a:r>
            <a:r>
              <a:rPr lang="ru-RU" sz="1500" dirty="0"/>
              <a:t>обеспечение выполнения органами местного самоуправления муниципальных образований отдельных государственных полномочий Ленинградской области в сфере административных правоотношений – </a:t>
            </a:r>
            <a:r>
              <a:rPr lang="ru-RU" sz="1500" b="1" dirty="0"/>
              <a:t>7,0 тыс. рублей</a:t>
            </a:r>
            <a:r>
              <a:rPr lang="ru-RU" sz="1500" dirty="0"/>
              <a:t>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39" y="879961"/>
            <a:ext cx="1821966" cy="17984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8248" y="1591755"/>
            <a:ext cx="648072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3</a:t>
            </a:r>
            <a:r>
              <a:rPr lang="ru-RU" sz="1600" b="1" dirty="0"/>
              <a:t>) </a:t>
            </a:r>
            <a:r>
              <a:rPr lang="ru-RU" sz="1500" b="1" dirty="0"/>
              <a:t>комплекс процессных мероприятий «Обеспечение правопорядка, профилактика правонарушений, терроризма, экстремизма и межнациональных отношений</a:t>
            </a:r>
            <a:r>
              <a:rPr lang="ru-RU" sz="1500" b="1" dirty="0" smtClean="0"/>
              <a:t>»: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 </a:t>
            </a:r>
            <a:r>
              <a:rPr lang="ru-RU" sz="1500" dirty="0"/>
              <a:t>обслуживание аппаратно-программного комплекса автоматизированной информационной системы «Безопасный город» - </a:t>
            </a:r>
            <a:r>
              <a:rPr lang="ru-RU" sz="1500" b="1" dirty="0"/>
              <a:t>200,0 тыс. рублей</a:t>
            </a:r>
            <a:r>
              <a:rPr lang="ru-RU" sz="15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расширение </a:t>
            </a:r>
            <a:r>
              <a:rPr lang="ru-RU" sz="1500" dirty="0"/>
              <a:t>аппаратно-программного комплекса автоматизированной информационной системы «Безопасный город» по адресу дер. Лосево ул. Новая д. 5 – </a:t>
            </a:r>
            <a:r>
              <a:rPr lang="ru-RU" sz="1500" b="1" dirty="0"/>
              <a:t>184,4 тыс. рублей</a:t>
            </a:r>
            <a:r>
              <a:rPr lang="ru-RU" sz="1500" dirty="0"/>
              <a:t>.</a:t>
            </a:r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46683" y="2782773"/>
            <a:ext cx="1944245" cy="12536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50" y="4758540"/>
            <a:ext cx="1679175" cy="175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1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8"/>
          <p:cNvSpPr>
            <a:spLocks noGrp="1" noChangeArrowheads="1"/>
          </p:cNvSpPr>
          <p:nvPr>
            <p:ph type="title"/>
          </p:nvPr>
        </p:nvSpPr>
        <p:spPr>
          <a:xfrm>
            <a:off x="467544" y="273966"/>
            <a:ext cx="8339442" cy="8778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altLang="ru-RU" sz="22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малого, среднего предпринимательства и потребительского рынка</a:t>
            </a:r>
            <a:r>
              <a:rPr lang="ru-RU" altLang="ru-RU" sz="22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200" b="1" spc="300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43808" y="1076435"/>
            <a:ext cx="3744416" cy="5176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0,0 тыс.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7784" y="1735663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800" dirty="0" smtClean="0"/>
              <a:t>Услуги по изготовлению дипломов, </a:t>
            </a:r>
            <a:r>
              <a:rPr lang="ru-RU" altLang="ru-RU" sz="1800" dirty="0"/>
              <a:t>посвященных награждению субъектов малого, среднего предпринимательства, самозанятых граждан, потребительского рынка, достигших наибольших результатов по итогам работы за год </a:t>
            </a:r>
            <a:r>
              <a:rPr lang="ru-RU" sz="1800" dirty="0" smtClean="0"/>
              <a:t>– </a:t>
            </a:r>
            <a:r>
              <a:rPr lang="ru-RU" sz="1800" b="1" dirty="0" smtClean="0"/>
              <a:t>20,0 тыс. рублей</a:t>
            </a:r>
            <a:endParaRPr lang="ru-RU" sz="1800" b="1" i="1" dirty="0" smtClean="0"/>
          </a:p>
        </p:txBody>
      </p:sp>
      <p:pic>
        <p:nvPicPr>
          <p:cNvPr id="1028" name="Picture 4" descr="https://ourreg.ru/wp-content/uploads/2020/04/podderzhka-bizne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2" y="1826255"/>
            <a:ext cx="2229858" cy="12961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64" y="3985968"/>
            <a:ext cx="3830185" cy="25539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90074"/>
            <a:ext cx="3804547" cy="2536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283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74810" y="1"/>
            <a:ext cx="9029364" cy="747089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35009" y="832258"/>
            <a:ext cx="4680520" cy="40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193 221,7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90663" y="1196988"/>
            <a:ext cx="705923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В рамках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проектной части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расходы 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осуществлялись в сумме</a:t>
            </a:r>
            <a:r>
              <a:rPr lang="ru-RU" sz="155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141 352,2 тыс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. рублей</a:t>
            </a:r>
            <a:r>
              <a:rPr lang="ru-RU" sz="155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из них</a:t>
            </a: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5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550" b="1" i="1" dirty="0" smtClean="0">
                <a:ea typeface="Arial Unicode MS"/>
                <a:cs typeface="Times New Roman" panose="02020603050405020304" pitchFamily="18" charset="0"/>
              </a:rPr>
              <a:t>– </a:t>
            </a:r>
            <a:r>
              <a:rPr lang="ru-RU" sz="1550" dirty="0">
                <a:ea typeface="Arial Unicode MS"/>
                <a:cs typeface="Times New Roman" panose="02020603050405020304" pitchFamily="18" charset="0"/>
              </a:rPr>
              <a:t>на благоустройству городской площади в г. Светогорск – </a:t>
            </a:r>
            <a:r>
              <a:rPr lang="ru-RU" sz="1550" b="1" dirty="0" smtClean="0">
                <a:ea typeface="Arial Unicode MS"/>
                <a:cs typeface="Times New Roman" panose="02020603050405020304" pitchFamily="18" charset="0"/>
              </a:rPr>
              <a:t>83 443,7 </a:t>
            </a:r>
            <a:r>
              <a:rPr lang="ru-RU" sz="1550" b="1" dirty="0">
                <a:ea typeface="Arial Unicode MS"/>
                <a:cs typeface="Times New Roman" panose="02020603050405020304" pitchFamily="18" charset="0"/>
              </a:rPr>
              <a:t>тыс. рублей</a:t>
            </a:r>
          </a:p>
          <a:p>
            <a:pPr indent="449580" algn="just">
              <a:spcAft>
                <a:spcPts val="0"/>
              </a:spcAft>
            </a:pPr>
            <a:r>
              <a:rPr lang="ru-RU" sz="1550" b="1" i="1" dirty="0" smtClean="0">
                <a:ea typeface="Arial Unicode MS"/>
                <a:cs typeface="Times New Roman" panose="02020603050405020304" pitchFamily="18" charset="0"/>
              </a:rPr>
              <a:t> </a:t>
            </a:r>
            <a:r>
              <a:rPr lang="ru-RU" sz="155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на </a:t>
            </a:r>
            <a:r>
              <a:rPr lang="ru-RU" sz="155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550" dirty="0"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155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парка </a:t>
            </a:r>
            <a:r>
              <a:rPr lang="ru-RU" sz="1550" dirty="0" smtClean="0">
                <a:ea typeface="Arial Unicode MS"/>
                <a:cs typeface="Times New Roman" panose="02020603050405020304" pitchFamily="18" charset="0"/>
              </a:rPr>
              <a:t>в </a:t>
            </a:r>
            <a:r>
              <a:rPr lang="ru-RU" sz="1550" dirty="0">
                <a:ea typeface="Arial Unicode MS"/>
                <a:cs typeface="Times New Roman" panose="02020603050405020304" pitchFamily="18" charset="0"/>
              </a:rPr>
              <a:t>г. Светогорск – </a:t>
            </a:r>
            <a:r>
              <a:rPr lang="ru-RU" sz="1550" b="1" dirty="0" smtClean="0">
                <a:ea typeface="Arial Unicode MS"/>
                <a:cs typeface="Times New Roman" panose="02020603050405020304" pitchFamily="18" charset="0"/>
              </a:rPr>
              <a:t>24</a:t>
            </a:r>
            <a:r>
              <a:rPr lang="ru-RU" sz="1550" b="1" dirty="0">
                <a:ea typeface="Arial Unicode MS"/>
                <a:cs typeface="Times New Roman" panose="02020603050405020304" pitchFamily="18" charset="0"/>
              </a:rPr>
              <a:t> </a:t>
            </a:r>
            <a:r>
              <a:rPr lang="ru-RU" sz="1550" b="1" dirty="0" smtClean="0">
                <a:ea typeface="Arial Unicode MS"/>
                <a:cs typeface="Times New Roman" panose="02020603050405020304" pitchFamily="18" charset="0"/>
              </a:rPr>
              <a:t>954,8 </a:t>
            </a:r>
            <a:r>
              <a:rPr lang="ru-RU" sz="1550" b="1" dirty="0">
                <a:ea typeface="Arial Unicode MS"/>
                <a:cs typeface="Times New Roman" panose="02020603050405020304" pitchFamily="18" charset="0"/>
              </a:rPr>
              <a:t>тыс. </a:t>
            </a:r>
            <a:r>
              <a:rPr lang="ru-RU" sz="1550" b="1" dirty="0" smtClean="0">
                <a:ea typeface="Arial Unicode MS"/>
                <a:cs typeface="Times New Roman" panose="02020603050405020304" pitchFamily="18" charset="0"/>
              </a:rPr>
              <a:t>рублей</a:t>
            </a:r>
          </a:p>
          <a:p>
            <a:pPr indent="449580" algn="just">
              <a:spcAft>
                <a:spcPts val="0"/>
              </a:spcAft>
            </a:pPr>
            <a:r>
              <a:rPr lang="ru-RU" sz="1550" b="1" i="1" dirty="0">
                <a:ea typeface="Arial Unicode MS"/>
                <a:cs typeface="Times New Roman" panose="02020603050405020304" pitchFamily="18" charset="0"/>
              </a:rPr>
              <a:t>– </a:t>
            </a:r>
            <a:r>
              <a:rPr lang="ru-RU" sz="1550" dirty="0" smtClean="0">
                <a:ea typeface="Arial Unicode MS"/>
                <a:cs typeface="Times New Roman" panose="02020603050405020304" pitchFamily="18" charset="0"/>
              </a:rPr>
              <a:t>мероприятия по </a:t>
            </a:r>
            <a:r>
              <a:rPr lang="ru-RU" sz="1550" dirty="0">
                <a:ea typeface="Arial Unicode MS"/>
                <a:cs typeface="Times New Roman" panose="02020603050405020304" pitchFamily="18" charset="0"/>
              </a:rPr>
              <a:t>благоустройству городской площади в г. Светогорск – </a:t>
            </a:r>
            <a:r>
              <a:rPr lang="ru-RU" sz="1550" b="1" dirty="0" smtClean="0">
                <a:ea typeface="Arial Unicode MS"/>
                <a:cs typeface="Times New Roman" panose="02020603050405020304" pitchFamily="18" charset="0"/>
              </a:rPr>
              <a:t>2 005,3 </a:t>
            </a:r>
            <a:r>
              <a:rPr lang="ru-RU" sz="1550" b="1" dirty="0">
                <a:ea typeface="Arial Unicode MS"/>
                <a:cs typeface="Times New Roman" panose="02020603050405020304" pitchFamily="18" charset="0"/>
              </a:rPr>
              <a:t>тыс. </a:t>
            </a:r>
            <a:r>
              <a:rPr lang="ru-RU" sz="1550" b="1" dirty="0" smtClean="0">
                <a:ea typeface="Arial Unicode MS"/>
                <a:cs typeface="Times New Roman" panose="02020603050405020304" pitchFamily="18" charset="0"/>
              </a:rPr>
              <a:t>рублей</a:t>
            </a:r>
          </a:p>
          <a:p>
            <a:pPr indent="449580" algn="just">
              <a:spcAft>
                <a:spcPts val="0"/>
              </a:spcAft>
            </a:pPr>
            <a:r>
              <a:rPr lang="ru-RU" sz="1550" b="1" i="1" dirty="0">
                <a:ea typeface="Arial Unicode MS"/>
                <a:cs typeface="Times New Roman" panose="02020603050405020304" pitchFamily="18" charset="0"/>
              </a:rPr>
              <a:t> </a:t>
            </a:r>
            <a:r>
              <a:rPr lang="ru-RU" sz="1550" dirty="0"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550" b="1" i="1" dirty="0" smtClean="0">
                <a:ea typeface="Arial Unicode MS"/>
                <a:cs typeface="Times New Roman" panose="02020603050405020304" pitchFamily="18" charset="0"/>
              </a:rPr>
              <a:t> </a:t>
            </a:r>
            <a:r>
              <a:rPr lang="ru-RU" sz="1550" dirty="0">
                <a:ea typeface="Arial Unicode MS"/>
                <a:cs typeface="Times New Roman" panose="02020603050405020304" pitchFamily="18" charset="0"/>
              </a:rPr>
              <a:t>мероприятия по </a:t>
            </a:r>
            <a:r>
              <a:rPr lang="ru-RU" sz="1550" dirty="0" smtClean="0">
                <a:ea typeface="Arial Unicode MS"/>
                <a:cs typeface="Times New Roman" panose="02020603050405020304" pitchFamily="18" charset="0"/>
              </a:rPr>
              <a:t>благоустройству </a:t>
            </a:r>
            <a:r>
              <a:rPr lang="ru-RU" sz="1550" dirty="0">
                <a:ea typeface="Arial Unicode MS"/>
                <a:cs typeface="Times New Roman" panose="02020603050405020304" pitchFamily="18" charset="0"/>
              </a:rPr>
              <a:t>дворовой территории по адресу: </a:t>
            </a:r>
            <a:r>
              <a:rPr lang="ru-RU" sz="1550" dirty="0" smtClean="0">
                <a:ea typeface="Arial Unicode MS"/>
                <a:cs typeface="Times New Roman" panose="02020603050405020304" pitchFamily="18" charset="0"/>
              </a:rPr>
              <a:t>д. Лосево, </a:t>
            </a:r>
            <a:r>
              <a:rPr lang="ru-RU" sz="1550" dirty="0">
                <a:ea typeface="Arial Unicode MS"/>
                <a:cs typeface="Times New Roman" panose="02020603050405020304" pitchFamily="18" charset="0"/>
              </a:rPr>
              <a:t>ул. </a:t>
            </a:r>
            <a:r>
              <a:rPr lang="ru-RU" sz="1550" dirty="0" smtClean="0">
                <a:ea typeface="Arial Unicode MS"/>
                <a:cs typeface="Times New Roman" panose="02020603050405020304" pitchFamily="18" charset="0"/>
              </a:rPr>
              <a:t>Новая </a:t>
            </a:r>
            <a:r>
              <a:rPr lang="ru-RU" sz="1550" dirty="0">
                <a:ea typeface="Arial Unicode MS"/>
                <a:cs typeface="Times New Roman" panose="02020603050405020304" pitchFamily="18" charset="0"/>
              </a:rPr>
              <a:t>д. </a:t>
            </a:r>
            <a:r>
              <a:rPr lang="ru-RU" sz="1550" dirty="0" smtClean="0">
                <a:ea typeface="Arial Unicode MS"/>
                <a:cs typeface="Times New Roman" panose="02020603050405020304" pitchFamily="18" charset="0"/>
              </a:rPr>
              <a:t>9,10,11 </a:t>
            </a:r>
            <a:r>
              <a:rPr lang="ru-RU" sz="1550" b="1" i="1" dirty="0">
                <a:ea typeface="Arial Unicode MS"/>
                <a:cs typeface="Times New Roman" panose="02020603050405020304" pitchFamily="18" charset="0"/>
              </a:rPr>
              <a:t>– </a:t>
            </a:r>
            <a:r>
              <a:rPr lang="ru-RU" sz="1550" b="1" dirty="0" smtClean="0">
                <a:ea typeface="Arial Unicode MS"/>
                <a:cs typeface="Times New Roman" panose="02020603050405020304" pitchFamily="18" charset="0"/>
              </a:rPr>
              <a:t>8 380,5 </a:t>
            </a:r>
            <a:r>
              <a:rPr lang="ru-RU" sz="1550" b="1" dirty="0">
                <a:ea typeface="Arial Unicode MS"/>
                <a:cs typeface="Times New Roman" panose="02020603050405020304" pitchFamily="18" charset="0"/>
              </a:rPr>
              <a:t>тыс. рублей</a:t>
            </a:r>
          </a:p>
          <a:p>
            <a:pPr indent="449580" algn="just">
              <a:spcAft>
                <a:spcPts val="0"/>
              </a:spcAft>
            </a:pPr>
            <a:r>
              <a:rPr lang="ru-RU" sz="1550" b="1" i="1" dirty="0">
                <a:ea typeface="Arial Unicode MS"/>
                <a:cs typeface="Times New Roman" panose="02020603050405020304" pitchFamily="18" charset="0"/>
              </a:rPr>
              <a:t> </a:t>
            </a:r>
            <a:r>
              <a:rPr lang="ru-RU" sz="1550" dirty="0"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550" b="1" i="1" dirty="0" smtClean="0">
                <a:ea typeface="Arial Unicode MS"/>
                <a:cs typeface="Times New Roman" panose="02020603050405020304" pitchFamily="18" charset="0"/>
              </a:rPr>
              <a:t> </a:t>
            </a:r>
            <a:r>
              <a:rPr lang="ru-RU" sz="1550" dirty="0">
                <a:ea typeface="Arial Unicode MS"/>
                <a:cs typeface="Times New Roman" panose="02020603050405020304" pitchFamily="18" charset="0"/>
              </a:rPr>
              <a:t>мероприятия по </a:t>
            </a:r>
            <a:r>
              <a:rPr lang="ru-RU" sz="1550" dirty="0" smtClean="0">
                <a:ea typeface="Arial Unicode MS"/>
                <a:cs typeface="Times New Roman" panose="02020603050405020304" pitchFamily="18" charset="0"/>
              </a:rPr>
              <a:t>благоустройству </a:t>
            </a:r>
            <a:r>
              <a:rPr lang="ru-RU" sz="1550" dirty="0">
                <a:ea typeface="Arial Unicode MS"/>
                <a:cs typeface="Times New Roman" panose="02020603050405020304" pitchFamily="18" charset="0"/>
              </a:rPr>
              <a:t>дворовой территории по адресу: г. Светогорск, ул. Красноармейская д. 12 и 14 </a:t>
            </a:r>
            <a:r>
              <a:rPr lang="ru-RU" sz="1550" b="1" i="1" dirty="0">
                <a:ea typeface="Arial Unicode MS"/>
                <a:cs typeface="Times New Roman" panose="02020603050405020304" pitchFamily="18" charset="0"/>
              </a:rPr>
              <a:t>– 16 </a:t>
            </a:r>
            <a:r>
              <a:rPr lang="ru-RU" sz="1550" b="1" dirty="0">
                <a:ea typeface="Arial Unicode MS"/>
                <a:cs typeface="Times New Roman" panose="02020603050405020304" pitchFamily="18" charset="0"/>
              </a:rPr>
              <a:t>700,0 тыс. рублей</a:t>
            </a:r>
          </a:p>
          <a:p>
            <a:pPr algn="just">
              <a:spcAft>
                <a:spcPts val="0"/>
              </a:spcAft>
            </a:pPr>
            <a:r>
              <a:rPr lang="ru-RU" sz="1550" b="1" i="1" dirty="0">
                <a:ea typeface="Arial Unicode MS"/>
                <a:cs typeface="Times New Roman" panose="02020603050405020304" pitchFamily="18" charset="0"/>
              </a:rPr>
              <a:t> </a:t>
            </a:r>
            <a:r>
              <a:rPr lang="ru-RU" sz="1550" b="1" i="1" dirty="0" smtClean="0">
                <a:ea typeface="Arial Unicode MS"/>
                <a:cs typeface="Times New Roman" panose="02020603050405020304" pitchFamily="18" charset="0"/>
              </a:rPr>
              <a:t>         </a:t>
            </a:r>
            <a:r>
              <a:rPr lang="ru-RU" sz="155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50" dirty="0" smtClean="0">
                <a:ea typeface="Arial Unicode MS"/>
                <a:cs typeface="Times New Roman" panose="02020603050405020304" pitchFamily="18" charset="0"/>
              </a:rPr>
              <a:t>приобретение </a:t>
            </a:r>
            <a:r>
              <a:rPr lang="ru-RU" sz="1550" dirty="0">
                <a:ea typeface="Arial Unicode MS"/>
                <a:cs typeface="Times New Roman" panose="02020603050405020304" pitchFamily="18" charset="0"/>
              </a:rPr>
              <a:t>жилого помещения на вторичном рынке для </a:t>
            </a:r>
            <a:r>
              <a:rPr lang="ru-RU" sz="1550" dirty="0" smtClean="0">
                <a:ea typeface="Arial Unicode MS"/>
                <a:cs typeface="Times New Roman" panose="02020603050405020304" pitchFamily="18" charset="0"/>
              </a:rPr>
              <a:t>переселения граждан </a:t>
            </a:r>
            <a:r>
              <a:rPr lang="ru-RU" sz="1550" dirty="0">
                <a:ea typeface="Arial Unicode MS"/>
                <a:cs typeface="Times New Roman" panose="02020603050405020304" pitchFamily="18" charset="0"/>
              </a:rPr>
              <a:t>из аварийного фонда, услуги по разработке проектно– сметной документации на снос расселенного аварийного дома, расположенного по адресу: гп Лесогорский, ул. Ленинградская </a:t>
            </a:r>
            <a:r>
              <a:rPr lang="ru-RU" sz="1550" dirty="0" smtClean="0">
                <a:ea typeface="Arial Unicode MS"/>
                <a:cs typeface="Times New Roman" panose="02020603050405020304" pitchFamily="18" charset="0"/>
              </a:rPr>
              <a:t>д.86</a:t>
            </a:r>
            <a:r>
              <a:rPr lang="ru-RU" sz="1550" dirty="0">
                <a:ea typeface="Arial Unicode MS"/>
                <a:cs typeface="Times New Roman" panose="02020603050405020304" pitchFamily="18" charset="0"/>
              </a:rPr>
              <a:t>, приобретение квартиры по адресу г. Светогорск ул. Спортивная д. 4 кв. 143  </a:t>
            </a:r>
            <a:r>
              <a:rPr lang="ru-RU" sz="1550" b="1" i="1" dirty="0">
                <a:ea typeface="Arial Unicode MS"/>
                <a:cs typeface="Times New Roman" panose="02020603050405020304" pitchFamily="18" charset="0"/>
              </a:rPr>
              <a:t>– </a:t>
            </a:r>
            <a:r>
              <a:rPr lang="ru-RU" sz="1550" b="1" dirty="0">
                <a:ea typeface="Arial Unicode MS"/>
                <a:cs typeface="Times New Roman" panose="02020603050405020304" pitchFamily="18" charset="0"/>
              </a:rPr>
              <a:t>3 </a:t>
            </a:r>
            <a:r>
              <a:rPr lang="ru-RU" sz="1550" b="1" dirty="0" smtClean="0">
                <a:ea typeface="Arial Unicode MS"/>
                <a:cs typeface="Times New Roman" panose="02020603050405020304" pitchFamily="18" charset="0"/>
              </a:rPr>
              <a:t>420,8 </a:t>
            </a:r>
            <a:r>
              <a:rPr lang="ru-RU" sz="1550" b="1" dirty="0">
                <a:ea typeface="Arial Unicode MS"/>
                <a:cs typeface="Times New Roman" panose="02020603050405020304" pitchFamily="18" charset="0"/>
              </a:rPr>
              <a:t>тыс. </a:t>
            </a:r>
            <a:r>
              <a:rPr lang="ru-RU" sz="1550" b="1" dirty="0" smtClean="0">
                <a:ea typeface="Arial Unicode MS"/>
                <a:cs typeface="Times New Roman" panose="02020603050405020304" pitchFamily="18" charset="0"/>
              </a:rPr>
              <a:t>рублей</a:t>
            </a:r>
          </a:p>
          <a:p>
            <a:pPr algn="just">
              <a:spcAft>
                <a:spcPts val="0"/>
              </a:spcAft>
            </a:pPr>
            <a:r>
              <a:rPr lang="ru-RU" sz="1550" b="1" i="1" dirty="0" smtClean="0">
                <a:ea typeface="Arial Unicode MS"/>
                <a:cs typeface="Times New Roman" panose="02020603050405020304" pitchFamily="18" charset="0"/>
              </a:rPr>
              <a:t>         </a:t>
            </a:r>
            <a:r>
              <a:rPr lang="ru-RU" sz="155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разработка рабочей документации и замена системы автоматической подпитки существующей котельной в гп. Лесогорский ул. Садовая – </a:t>
            </a:r>
            <a:r>
              <a:rPr lang="ru-RU" sz="155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2 447,1 тыс. </a:t>
            </a:r>
            <a:r>
              <a:rPr lang="ru-RU" sz="155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550" dirty="0" smtClean="0">
                <a:ea typeface="Arial Unicode MS"/>
                <a:cs typeface="Times New Roman" panose="02020603050405020304" pitchFamily="18" charset="0"/>
              </a:rPr>
              <a:t>     </a:t>
            </a:r>
            <a:endParaRPr lang="ru-RU" sz="1550" b="1" dirty="0" smtClean="0"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5" y="3082402"/>
            <a:ext cx="1895322" cy="1278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2" y="5410746"/>
            <a:ext cx="1890584" cy="131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1" y="889590"/>
            <a:ext cx="1907122" cy="10770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5" y="1966635"/>
            <a:ext cx="1910507" cy="11298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5" y="4355277"/>
            <a:ext cx="1888174" cy="1049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49" y="5730786"/>
            <a:ext cx="2160240" cy="1064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691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35421" y="57354"/>
            <a:ext cx="8916592" cy="977887"/>
          </a:xfrm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47864" y="1003681"/>
            <a:ext cx="3672408" cy="484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193 221,7 тыс.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6439" y="1531175"/>
            <a:ext cx="674376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рамках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процессной части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расходы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составили в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сумме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51 869,5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тыс. рублей,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из них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Комплекс </a:t>
            </a:r>
            <a:r>
              <a:rPr lang="ru-RU" sz="16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процессных мероприятий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 «Повышение уровня 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благоустройства 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территорий населенных пунктов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»:</a:t>
            </a:r>
            <a:endParaRPr lang="ru-RU" sz="16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cs typeface="Times New Roman" panose="02020603050405020304" pitchFamily="18" charset="0"/>
              </a:rPr>
              <a:t>Оказание </a:t>
            </a:r>
            <a:r>
              <a:rPr lang="ru-RU" sz="1600" dirty="0">
                <a:cs typeface="Times New Roman" panose="02020603050405020304" pitchFamily="18" charset="0"/>
              </a:rPr>
              <a:t>услуг по осуществлению регулярных перевозок пассажиров и багажа автотранспортом общего пользования – </a:t>
            </a:r>
            <a:r>
              <a:rPr lang="ru-RU" sz="1600" b="1" dirty="0" smtClean="0">
                <a:cs typeface="Times New Roman" panose="02020603050405020304" pitchFamily="18" charset="0"/>
              </a:rPr>
              <a:t>1 024,0 </a:t>
            </a:r>
            <a:r>
              <a:rPr lang="ru-RU" sz="1600" b="1" dirty="0">
                <a:cs typeface="Times New Roman" panose="02020603050405020304" pitchFamily="18" charset="0"/>
              </a:rPr>
              <a:t>тыс. </a:t>
            </a:r>
            <a:r>
              <a:rPr lang="ru-RU" sz="1600" b="1" dirty="0" smtClean="0">
                <a:cs typeface="Times New Roman" panose="02020603050405020304" pitchFamily="18" charset="0"/>
              </a:rPr>
              <a:t>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Механизированная уборка дорог, общественных территорий (содержание парка, детских площадок, мемориалов и т.д.) – </a:t>
            </a:r>
            <a:r>
              <a:rPr lang="ru-RU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17 305,9 </a:t>
            </a:r>
            <a:r>
              <a:rPr lang="ru-RU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рублей;</a:t>
            </a:r>
            <a:endParaRPr lang="ru-RU" sz="16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Уличное </a:t>
            </a:r>
            <a:r>
              <a:rPr lang="ru-RU" sz="1600" dirty="0"/>
              <a:t>освещение – </a:t>
            </a:r>
            <a:r>
              <a:rPr lang="ru-RU" sz="1600" b="1" dirty="0" smtClean="0"/>
              <a:t>6 626,9 </a:t>
            </a:r>
            <a:r>
              <a:rPr lang="ru-RU" sz="1600" b="1" dirty="0"/>
              <a:t>тыс. </a:t>
            </a:r>
            <a:r>
              <a:rPr lang="ru-RU" sz="1600" b="1" dirty="0" smtClean="0"/>
              <a:t>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ea typeface="Calibri" panose="020F0502020204030204" pitchFamily="34" charset="0"/>
              </a:rPr>
              <a:t>Получение </a:t>
            </a:r>
            <a:r>
              <a:rPr lang="ru-RU" sz="1600" dirty="0">
                <a:ea typeface="Calibri" panose="020F0502020204030204" pitchFamily="34" charset="0"/>
              </a:rPr>
              <a:t>актов тех. присоединения – </a:t>
            </a:r>
            <a:r>
              <a:rPr lang="ru-RU" sz="1600" b="1" dirty="0">
                <a:ea typeface="Calibri" panose="020F0502020204030204" pitchFamily="34" charset="0"/>
              </a:rPr>
              <a:t>205,2 тыс. </a:t>
            </a:r>
            <a:r>
              <a:rPr lang="ru-RU" sz="1600" b="1" dirty="0" smtClean="0">
                <a:ea typeface="Calibri" panose="020F0502020204030204" pitchFamily="34" charset="0"/>
              </a:rPr>
              <a:t>рублей;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/>
              <a:t>Эксплуатационно-техническое обслуживание объектов наружного освещения, получение актов тех. присоединения – </a:t>
            </a:r>
            <a:r>
              <a:rPr lang="ru-RU" sz="1600" b="1" dirty="0" smtClean="0"/>
              <a:t>2 200,0 </a:t>
            </a:r>
            <a:r>
              <a:rPr lang="ru-RU" sz="1600" b="1" dirty="0"/>
              <a:t>тыс. </a:t>
            </a:r>
            <a:r>
              <a:rPr lang="ru-RU" sz="1600" b="1" dirty="0" smtClean="0"/>
              <a:t>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>
                <a:ea typeface="Calibri" panose="020F0502020204030204" pitchFamily="34" charset="0"/>
              </a:rPr>
              <a:t>кадастровая съемка земельного участка, схема расположения земельного участка на кадастровом плане в графическом виде под размещением кладбища и нежилыми зданиями, акт соглашения местоположения границ земельного участка изготовление межевого плана – </a:t>
            </a:r>
            <a:r>
              <a:rPr lang="ru-RU" sz="1600" b="1" dirty="0">
                <a:ea typeface="Calibri" panose="020F0502020204030204" pitchFamily="34" charset="0"/>
              </a:rPr>
              <a:t>52,0 тыс. </a:t>
            </a:r>
            <a:r>
              <a:rPr lang="ru-RU" sz="1600" b="1" dirty="0" smtClean="0">
                <a:ea typeface="Calibri" panose="020F0502020204030204" pitchFamily="34" charset="0"/>
              </a:rPr>
              <a:t>рублей;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1" y="5125409"/>
            <a:ext cx="1882717" cy="13100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" y="3916444"/>
            <a:ext cx="2013715" cy="1066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" y="2565380"/>
            <a:ext cx="1994279" cy="12701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8" y="1137506"/>
            <a:ext cx="2001020" cy="134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128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75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92157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осуществлялось в соответствии с</a:t>
            </a:r>
          </a:p>
        </p:txBody>
      </p:sp>
      <p:sp>
        <p:nvSpPr>
          <p:cNvPr id="6147" name="Объект 9"/>
          <p:cNvSpPr>
            <a:spLocks noGrp="1"/>
          </p:cNvSpPr>
          <p:nvPr>
            <p:ph idx="1"/>
          </p:nvPr>
        </p:nvSpPr>
        <p:spPr>
          <a:xfrm>
            <a:off x="323528" y="1700808"/>
            <a:ext cx="8425630" cy="37646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положением о бюджетном процессе в муниципальном образовании «Светогорское городское поселение»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решением Совета депутатов МО «Светогорское городское поселение» № 41 от 01 декабря 2021 года «О бюджете муниципального образования «Светогорское городское поселение» Выборгского района Ленинградской области на 2022 год и на плановый период 2023 и 2024 годов» с последующими изменениями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сводной бюджетной росписью и утвержденными лимитами бюджетных обязательств</a:t>
            </a:r>
          </a:p>
          <a:p>
            <a:endParaRPr lang="ru-RU" altLang="ru-RU" dirty="0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07504" y="117092"/>
            <a:ext cx="8916592" cy="977887"/>
          </a:xfrm>
          <a:effectLst>
            <a:reflection endPos="0" dist="50800" dir="5400000" sy="-100000" algn="bl" rotWithShape="0"/>
          </a:effectLst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3848" y="1256545"/>
            <a:ext cx="4104456" cy="484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193 221,7 тыс.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5736" y="1988840"/>
            <a:ext cx="667163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Комплекс </a:t>
            </a:r>
            <a:r>
              <a:rPr lang="ru-RU" sz="16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процессных мероприятий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уровня 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благоустройства 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территорий населенных пунктов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»:</a:t>
            </a:r>
            <a:endParaRPr lang="ru-RU" sz="16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lvl="0" algn="ctr" eaLnBrk="1" hangingPunct="1"/>
            <a:endParaRPr lang="ru-RU" sz="7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/>
              <a:t>ремонт участка автомобильной дороги ул. Генераторная гп. Лесогорский -</a:t>
            </a:r>
            <a:r>
              <a:rPr lang="ru-RU" sz="1600" b="1" dirty="0"/>
              <a:t>1 541,3 тыс. рублей</a:t>
            </a:r>
            <a:r>
              <a:rPr lang="ru-RU" sz="16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установкой </a:t>
            </a:r>
            <a:r>
              <a:rPr lang="ru-RU" sz="1600" dirty="0"/>
              <a:t>дорожных знаков, ремонт и содержание существующих дорожных знаков, нанесение дорожной разметки, постановка на кадастровый учет автомобильных дорог, проверка и корректировка сметной документации с экспертизой по объектам, составление технического задания на выполнение работ по объектам, составлению дефектной ведомости и сметной документации </a:t>
            </a:r>
            <a:r>
              <a:rPr lang="ru-RU" sz="1600" b="1" dirty="0"/>
              <a:t>- 1 077,6 тыс. рублей;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Поставка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цветочной рассады </a:t>
            </a: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372,8 </a:t>
            </a:r>
            <a:r>
              <a:rPr lang="ru-RU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рублей;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 Взыскание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задолженности за выполнение работ благоустройству городского парка г. Светогорск Решение Арбитражного суда г. СПб и </a:t>
            </a: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ЛО -  </a:t>
            </a:r>
            <a:r>
              <a:rPr lang="ru-RU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032,0 тыс. </a:t>
            </a:r>
            <a:r>
              <a:rPr lang="ru-RU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6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8" y="5062450"/>
            <a:ext cx="1831710" cy="13732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8" y="3238874"/>
            <a:ext cx="1831710" cy="1528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5" y="1220768"/>
            <a:ext cx="1815666" cy="18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718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423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91328" y="52188"/>
            <a:ext cx="8916592" cy="718476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99792" y="835024"/>
            <a:ext cx="4680520" cy="3650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193 221,7 тыс.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7575" y="1200072"/>
            <a:ext cx="71161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Комплекс </a:t>
            </a:r>
            <a:r>
              <a:rPr lang="ru-RU" sz="16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процессных мероприятий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 «Повышение уровня 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благоустройства 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территорий населенных пунктов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»:</a:t>
            </a:r>
            <a:endParaRPr lang="ru-RU" sz="16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lvl="0" algn="ctr" eaLnBrk="1" hangingPunct="1"/>
            <a:endParaRPr lang="ru-RU" sz="7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/>
              <a:t>разработку проектов, оказание услуг по размещению конкурсной документации, услуг по обращению с ТКО, проведение </a:t>
            </a:r>
            <a:r>
              <a:rPr lang="ru-RU" sz="1500" dirty="0" err="1"/>
              <a:t>химобработки</a:t>
            </a:r>
            <a:r>
              <a:rPr lang="ru-RU" sz="1500" dirty="0"/>
              <a:t> </a:t>
            </a:r>
            <a:r>
              <a:rPr lang="ru-RU" sz="1500" dirty="0" smtClean="0"/>
              <a:t>территорий от </a:t>
            </a:r>
            <a:r>
              <a:rPr lang="ru-RU" sz="1500" dirty="0"/>
              <a:t>борщевика, выкашиванию газонов </a:t>
            </a:r>
            <a:r>
              <a:rPr lang="ru-RU" sz="1500" dirty="0" smtClean="0"/>
              <a:t>тер-</a:t>
            </a:r>
            <a:r>
              <a:rPr lang="ru-RU" sz="1500" dirty="0" err="1" smtClean="0"/>
              <a:t>рий</a:t>
            </a:r>
            <a:r>
              <a:rPr lang="ru-RU" sz="1500" dirty="0" smtClean="0"/>
              <a:t> </a:t>
            </a:r>
            <a:r>
              <a:rPr lang="ru-RU" sz="1500" dirty="0"/>
              <a:t>МО "СГП», замена сегментов на детском оборудовании "труба" в городском парке г. Светогорск, плитка резиновая </a:t>
            </a:r>
            <a:r>
              <a:rPr lang="ru-RU" sz="1500" dirty="0" err="1"/>
              <a:t>Sporto</a:t>
            </a:r>
            <a:r>
              <a:rPr lang="ru-RU" sz="1500" dirty="0"/>
              <a:t>, замена сегмента резинового покрытия на детской площадке г. Светогорск ул. Победы д.23, демонтаж и ремонт с установкой скамеек г. Светогорск ул. Лесная, ул. Гарькавого, городской парк, гп. Лесогорский ул. </a:t>
            </a:r>
            <a:r>
              <a:rPr lang="ru-RU" sz="1500" dirty="0" err="1"/>
              <a:t>Леншоссе</a:t>
            </a:r>
            <a:r>
              <a:rPr lang="ru-RU" sz="1500" dirty="0"/>
              <a:t> 32, пешеходная дорожка, транспортировка строительных отходов, вывозу несанкционированных свалок, вывоз и утилизация автомобильных покрышек с контейнерных площадок, демонтаж опор мачты наружного освещения </a:t>
            </a:r>
            <a:r>
              <a:rPr lang="ru-RU" sz="1500" dirty="0" err="1"/>
              <a:t>г.Светогорск</a:t>
            </a:r>
            <a:r>
              <a:rPr lang="ru-RU" sz="1500" dirty="0"/>
              <a:t> ул.Красноармейская,12, монтаж новогодней атрибутики г. Светогорск, гп. Лесогорский, дер. Лосево, разработка паспорта строительных отходов, проверка и корректировка сметной документации с экспертизой по объектам, монтаж памятной атрибутики, натяжка баннера ул. Гарькавого г. </a:t>
            </a:r>
            <a:r>
              <a:rPr lang="ru-RU" sz="1500" dirty="0" smtClean="0"/>
              <a:t>Светогорск – </a:t>
            </a:r>
            <a:r>
              <a:rPr lang="ru-RU" sz="1500" b="1" dirty="0"/>
              <a:t>4 929,2 тыс. рублей</a:t>
            </a:r>
            <a:r>
              <a:rPr lang="ru-RU" sz="1500" dirty="0"/>
              <a:t>; </a:t>
            </a:r>
            <a:endParaRPr lang="ru-RU" sz="1500" dirty="0" smtClean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93" y="903712"/>
            <a:ext cx="1797912" cy="1648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38" y="2603277"/>
            <a:ext cx="1913827" cy="13963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32410" y="5402849"/>
            <a:ext cx="70213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и установку спортивного комплекса на территории, прилегающей к зданию по адресу: гп. Лесогорский, ул. Советов, д.7, приобретение и установку детского игрового комплекса по адресу: ул. Спортивная, д.12, г. Светогорск, приобретение опор освещения </a:t>
            </a:r>
            <a:r>
              <a:rPr lang="ru-RU" sz="15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684,2 тыс. рублей.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8" y="4134970"/>
            <a:ext cx="1913827" cy="12761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7" y="5499467"/>
            <a:ext cx="1885641" cy="12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709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44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0" y="-10704"/>
            <a:ext cx="9041629" cy="855420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МО «Светогорское городское поселение» 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71800" y="853359"/>
            <a:ext cx="4680520" cy="4875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193 221,7 тыс.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3996" y="1296295"/>
            <a:ext cx="714725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2) Комплекс </a:t>
            </a:r>
            <a:r>
              <a:rPr lang="ru-RU" sz="1600" b="1" i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процессных </a:t>
            </a:r>
            <a:r>
              <a:rPr lang="ru-RU" sz="1600" b="1" i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1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1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качественным </a:t>
            </a:r>
            <a:r>
              <a:rPr lang="ru-RU" sz="16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жильем </a:t>
            </a:r>
            <a:r>
              <a:rPr lang="ru-RU" sz="1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16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>
                <a:cs typeface="Times New Roman" panose="02020603050405020304" pitchFamily="18" charset="0"/>
              </a:rPr>
              <a:t>Услуги </a:t>
            </a:r>
            <a:r>
              <a:rPr lang="ru-RU" sz="1500" dirty="0">
                <a:cs typeface="Times New Roman" panose="02020603050405020304" pitchFamily="18" charset="0"/>
              </a:rPr>
              <a:t>по расчету и учету платы за наем жилого помещения </a:t>
            </a:r>
            <a:r>
              <a:rPr lang="ru-RU" sz="1500" dirty="0" smtClean="0">
                <a:cs typeface="Times New Roman" panose="02020603050405020304" pitchFamily="18" charset="0"/>
              </a:rPr>
              <a:t>–</a:t>
            </a:r>
            <a:r>
              <a:rPr lang="ru-RU" sz="1500" b="1" dirty="0" smtClean="0">
                <a:cs typeface="Times New Roman" panose="02020603050405020304" pitchFamily="18" charset="0"/>
              </a:rPr>
              <a:t> 111,4 </a:t>
            </a:r>
            <a:r>
              <a:rPr lang="ru-RU" sz="1500" b="1" dirty="0">
                <a:cs typeface="Times New Roman" panose="02020603050405020304" pitchFamily="18" charset="0"/>
              </a:rPr>
              <a:t>тыс. </a:t>
            </a:r>
            <a:r>
              <a:rPr lang="ru-RU" sz="1500" b="1" dirty="0" smtClean="0">
                <a:cs typeface="Times New Roman" panose="02020603050405020304" pitchFamily="18" charset="0"/>
              </a:rPr>
              <a:t>рублей;</a:t>
            </a:r>
            <a:endParaRPr lang="ru-RU" sz="15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>
                <a:cs typeface="Times New Roman" panose="02020603050405020304" pitchFamily="18" charset="0"/>
              </a:rPr>
              <a:t>Визуальное </a:t>
            </a:r>
            <a:r>
              <a:rPr lang="ru-RU" sz="1500" dirty="0">
                <a:cs typeface="Times New Roman" panose="02020603050405020304" pitchFamily="18" charset="0"/>
              </a:rPr>
              <a:t>обследование объектов – </a:t>
            </a:r>
            <a:r>
              <a:rPr lang="ru-RU" sz="1500" b="1" dirty="0" smtClean="0">
                <a:cs typeface="Times New Roman" panose="02020603050405020304" pitchFamily="18" charset="0"/>
              </a:rPr>
              <a:t>42,8 </a:t>
            </a:r>
            <a:r>
              <a:rPr lang="ru-RU" sz="1500" b="1" dirty="0">
                <a:cs typeface="Times New Roman" panose="02020603050405020304" pitchFamily="18" charset="0"/>
              </a:rPr>
              <a:t>тыс. </a:t>
            </a:r>
            <a:r>
              <a:rPr lang="ru-RU" sz="1500" b="1" dirty="0" smtClean="0">
                <a:cs typeface="Times New Roman" panose="02020603050405020304" pitchFamily="18" charset="0"/>
              </a:rPr>
              <a:t>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>
                <a:cs typeface="Times New Roman" panose="02020603050405020304" pitchFamily="18" charset="0"/>
              </a:rPr>
              <a:t>Проведение </a:t>
            </a:r>
            <a:r>
              <a:rPr lang="ru-RU" sz="1500" dirty="0">
                <a:cs typeface="Times New Roman" panose="02020603050405020304" pitchFamily="18" charset="0"/>
              </a:rPr>
              <a:t>обследования МКД: гп. Лесогорский ул. Лесная 17, ул. Школьная 5 </a:t>
            </a:r>
            <a:r>
              <a:rPr lang="ru-RU" sz="1500" b="1" dirty="0">
                <a:cs typeface="Times New Roman" panose="02020603050405020304" pitchFamily="18" charset="0"/>
              </a:rPr>
              <a:t>– 112,8 тыс. рублей;</a:t>
            </a:r>
            <a:endParaRPr lang="ru-RU" sz="1500" b="1" dirty="0" smtClean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>
                <a:cs typeface="Times New Roman" panose="02020603050405020304" pitchFamily="18" charset="0"/>
              </a:rPr>
              <a:t>Взносы на капитальный ремонт за муниципальные жилые помещения  – </a:t>
            </a:r>
            <a:br>
              <a:rPr lang="ru-RU" sz="1500" dirty="0">
                <a:cs typeface="Times New Roman" panose="02020603050405020304" pitchFamily="18" charset="0"/>
              </a:rPr>
            </a:br>
            <a:r>
              <a:rPr lang="ru-RU" sz="1500" b="1" dirty="0" smtClean="0">
                <a:cs typeface="Times New Roman" panose="02020603050405020304" pitchFamily="18" charset="0"/>
              </a:rPr>
              <a:t>6 604,6 </a:t>
            </a:r>
            <a:r>
              <a:rPr lang="ru-RU" sz="1500" b="1" dirty="0">
                <a:cs typeface="Times New Roman" panose="02020603050405020304" pitchFamily="18" charset="0"/>
              </a:rPr>
              <a:t>тыс. </a:t>
            </a:r>
            <a:r>
              <a:rPr lang="ru-RU" sz="1500" b="1" dirty="0" smtClean="0">
                <a:cs typeface="Times New Roman" panose="02020603050405020304" pitchFamily="18" charset="0"/>
              </a:rPr>
              <a:t>рублей.</a:t>
            </a:r>
            <a:endParaRPr lang="ru-RU" sz="1500" dirty="0" smtClean="0"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0" y="2703426"/>
            <a:ext cx="1489348" cy="14893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1" y="1328491"/>
            <a:ext cx="1746690" cy="13100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1683478" y="3351702"/>
            <a:ext cx="735815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3) Комплекс </a:t>
            </a:r>
            <a:r>
              <a:rPr lang="ru-RU" sz="1600" b="1" i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процессных </a:t>
            </a:r>
            <a:r>
              <a:rPr lang="ru-RU" sz="1600" b="1" i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br>
              <a:rPr lang="ru-RU" sz="1600" b="1" i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«Обеспечение 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устойчивого функционирования и развития коммунальной и инженерной инфраструктуры и повышение энергоэффективности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>
                <a:cs typeface="Times New Roman" panose="02020603050405020304" pitchFamily="18" charset="0"/>
              </a:rPr>
              <a:t>Оказание </a:t>
            </a:r>
            <a:r>
              <a:rPr lang="ru-RU" sz="1500" dirty="0">
                <a:cs typeface="Times New Roman" panose="02020603050405020304" pitchFamily="18" charset="0"/>
              </a:rPr>
              <a:t>услуг по прочистке ливневой </a:t>
            </a:r>
            <a:r>
              <a:rPr lang="ru-RU" sz="1500" dirty="0" smtClean="0">
                <a:cs typeface="Times New Roman" panose="02020603050405020304" pitchFamily="18" charset="0"/>
              </a:rPr>
              <a:t>системы г</a:t>
            </a:r>
            <a:r>
              <a:rPr lang="ru-RU" sz="1500" dirty="0">
                <a:cs typeface="Times New Roman" panose="02020603050405020304" pitchFamily="18" charset="0"/>
              </a:rPr>
              <a:t>. </a:t>
            </a:r>
            <a:r>
              <a:rPr lang="ru-RU" sz="1500" dirty="0" smtClean="0">
                <a:cs typeface="Times New Roman" panose="02020603050405020304" pitchFamily="18" charset="0"/>
              </a:rPr>
              <a:t>Светогорск– </a:t>
            </a:r>
            <a:r>
              <a:rPr lang="ru-RU" sz="1500" b="1" dirty="0" smtClean="0">
                <a:cs typeface="Times New Roman" panose="02020603050405020304" pitchFamily="18" charset="0"/>
              </a:rPr>
              <a:t>418,2 </a:t>
            </a:r>
            <a:r>
              <a:rPr lang="ru-RU" sz="1500" b="1" dirty="0">
                <a:cs typeface="Times New Roman" panose="02020603050405020304" pitchFamily="18" charset="0"/>
              </a:rPr>
              <a:t>тыс. </a:t>
            </a:r>
            <a:r>
              <a:rPr lang="ru-RU" sz="1500" b="1" dirty="0" smtClean="0">
                <a:cs typeface="Times New Roman" panose="02020603050405020304" pitchFamily="18" charset="0"/>
              </a:rPr>
              <a:t>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>
                <a:cs typeface="Times New Roman" panose="02020603050405020304" pitchFamily="18" charset="0"/>
              </a:rPr>
              <a:t>Оценка </a:t>
            </a:r>
            <a:r>
              <a:rPr lang="ru-RU" sz="1500" dirty="0">
                <a:cs typeface="Times New Roman" panose="02020603050405020304" pitchFamily="18" charset="0"/>
              </a:rPr>
              <a:t>рыночной стоимости годовой арендной платы сетей </a:t>
            </a:r>
            <a:r>
              <a:rPr lang="ru-RU" sz="1500" dirty="0" smtClean="0">
                <a:cs typeface="Times New Roman" panose="02020603050405020304" pitchFamily="18" charset="0"/>
              </a:rPr>
              <a:t>электроснабжения – </a:t>
            </a:r>
            <a:r>
              <a:rPr lang="ru-RU" sz="1500" b="1" dirty="0" smtClean="0">
                <a:cs typeface="Times New Roman" panose="02020603050405020304" pitchFamily="18" charset="0"/>
              </a:rPr>
              <a:t>25,0 тыс. 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>
                <a:cs typeface="Times New Roman" panose="02020603050405020304" pitchFamily="18" charset="0"/>
              </a:rPr>
              <a:t>Работы </a:t>
            </a:r>
            <a:r>
              <a:rPr lang="ru-RU" sz="1500" dirty="0">
                <a:cs typeface="Times New Roman" panose="02020603050405020304" pitchFamily="18" charset="0"/>
              </a:rPr>
              <a:t>по монтажу насосного </a:t>
            </a:r>
            <a:r>
              <a:rPr lang="ru-RU" sz="1500" dirty="0" smtClean="0">
                <a:cs typeface="Times New Roman" panose="02020603050405020304" pitchFamily="18" charset="0"/>
              </a:rPr>
              <a:t>оборудования по адресу: </a:t>
            </a:r>
            <a:r>
              <a:rPr lang="ru-RU" sz="1500" dirty="0">
                <a:cs typeface="Times New Roman" panose="02020603050405020304" pitchFamily="18" charset="0"/>
              </a:rPr>
              <a:t>гп</a:t>
            </a:r>
            <a:r>
              <a:rPr lang="ru-RU" sz="1500" dirty="0" smtClean="0">
                <a:cs typeface="Times New Roman" panose="02020603050405020304" pitchFamily="18" charset="0"/>
              </a:rPr>
              <a:t>. Лесогорский, ул. Гагарина д. 7, 9, 11, 13 – </a:t>
            </a:r>
            <a:r>
              <a:rPr lang="ru-RU" sz="1500" b="1" dirty="0" smtClean="0">
                <a:cs typeface="Times New Roman" panose="02020603050405020304" pitchFamily="18" charset="0"/>
              </a:rPr>
              <a:t>760,0 тыс. 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>
                <a:cs typeface="Times New Roman" panose="02020603050405020304" pitchFamily="18" charset="0"/>
              </a:rPr>
              <a:t>Техническое </a:t>
            </a:r>
            <a:r>
              <a:rPr lang="ru-RU" sz="1500" dirty="0">
                <a:cs typeface="Times New Roman" panose="02020603050405020304" pitchFamily="18" charset="0"/>
              </a:rPr>
              <a:t>обслуживание газораспределительной сети расположенной по </a:t>
            </a:r>
            <a:r>
              <a:rPr lang="ru-RU" sz="1500" dirty="0" smtClean="0">
                <a:cs typeface="Times New Roman" panose="02020603050405020304" pitchFamily="18" charset="0"/>
              </a:rPr>
              <a:t>адресу: </a:t>
            </a:r>
            <a:r>
              <a:rPr lang="ru-RU" sz="1500" dirty="0" err="1" smtClean="0">
                <a:cs typeface="Times New Roman" panose="02020603050405020304" pitchFamily="18" charset="0"/>
              </a:rPr>
              <a:t>гп</a:t>
            </a:r>
            <a:r>
              <a:rPr lang="ru-RU" sz="1500" dirty="0">
                <a:cs typeface="Times New Roman" panose="02020603050405020304" pitchFamily="18" charset="0"/>
              </a:rPr>
              <a:t>. Лесогорский подводящий газопровод к блок–модульной котельной – </a:t>
            </a:r>
            <a:r>
              <a:rPr lang="ru-RU" sz="1500" b="1" dirty="0" smtClean="0">
                <a:cs typeface="Times New Roman" panose="02020603050405020304" pitchFamily="18" charset="0"/>
              </a:rPr>
              <a:t>93,6 </a:t>
            </a:r>
            <a:r>
              <a:rPr lang="ru-RU" sz="1500" b="1" dirty="0">
                <a:cs typeface="Times New Roman" panose="02020603050405020304" pitchFamily="18" charset="0"/>
              </a:rPr>
              <a:t>тыс. </a:t>
            </a:r>
            <a:r>
              <a:rPr lang="ru-RU" sz="1500" b="1" dirty="0" smtClean="0">
                <a:cs typeface="Times New Roman" panose="02020603050405020304" pitchFamily="18" charset="0"/>
              </a:rPr>
              <a:t>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>
                <a:cs typeface="Times New Roman" panose="02020603050405020304" pitchFamily="18" charset="0"/>
              </a:rPr>
              <a:t>разработка </a:t>
            </a:r>
            <a:r>
              <a:rPr lang="ru-RU" sz="1500" dirty="0">
                <a:cs typeface="Times New Roman" panose="02020603050405020304" pitchFamily="18" charset="0"/>
              </a:rPr>
              <a:t>рабочей документации замены участка теплосети </a:t>
            </a:r>
            <a:r>
              <a:rPr lang="ru-RU" sz="1500" b="1" dirty="0">
                <a:cs typeface="Times New Roman" panose="02020603050405020304" pitchFamily="18" charset="0"/>
              </a:rPr>
              <a:t>– 275,0 тыс. рублей; 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500" dirty="0" smtClean="0">
                <a:cs typeface="Times New Roman" panose="02020603050405020304" pitchFamily="18" charset="0"/>
              </a:rPr>
              <a:t>перекладка </a:t>
            </a:r>
            <a:r>
              <a:rPr lang="ru-RU" sz="1500" dirty="0">
                <a:cs typeface="Times New Roman" panose="02020603050405020304" pitchFamily="18" charset="0"/>
              </a:rPr>
              <a:t>магистрального участка тепловой сети гп. Лесогорский </a:t>
            </a:r>
            <a:r>
              <a:rPr lang="ru-RU" sz="1500" b="1" dirty="0">
                <a:cs typeface="Times New Roman" panose="02020603050405020304" pitchFamily="18" charset="0"/>
              </a:rPr>
              <a:t>– 1 375,0 тыс. рублей. </a:t>
            </a:r>
            <a:endParaRPr lang="ru-RU" sz="1500" b="1" dirty="0" smtClean="0"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0" y="4464672"/>
            <a:ext cx="1611068" cy="193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9988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56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652730" y="219532"/>
            <a:ext cx="7200801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55155" y="1367927"/>
            <a:ext cx="5490473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52 870,8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7512" y="1955439"/>
            <a:ext cx="743757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1) Комплекс </a:t>
            </a:r>
            <a:r>
              <a:rPr lang="ru-RU" sz="1600" b="1" i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процессных </a:t>
            </a:r>
            <a:r>
              <a:rPr lang="ru-RU" sz="1600" b="1" i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16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молодежной политики»</a:t>
            </a:r>
            <a:endParaRPr lang="ru-RU" sz="1600" b="1" i="1" dirty="0">
              <a:cs typeface="Times New Roman" panose="02020603050405020304" pitchFamily="18" charset="0"/>
            </a:endParaRPr>
          </a:p>
          <a:p>
            <a:pPr lvl="0" algn="ctr" eaLnBrk="1" hangingPunct="1"/>
            <a:endParaRPr lang="ru-RU" sz="800" b="1" i="1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cs typeface="Times New Roman" panose="02020603050405020304" pitchFamily="18" charset="0"/>
              </a:rPr>
              <a:t>субсидии на выполнение муниципального </a:t>
            </a:r>
            <a:r>
              <a:rPr lang="ru-RU" sz="1400" dirty="0" smtClean="0">
                <a:cs typeface="Times New Roman" panose="02020603050405020304" pitchFamily="18" charset="0"/>
              </a:rPr>
              <a:t>задания МБУ </a:t>
            </a:r>
            <a:r>
              <a:rPr lang="ru-RU" sz="1400" dirty="0">
                <a:cs typeface="Times New Roman" panose="02020603050405020304" pitchFamily="18" charset="0"/>
              </a:rPr>
              <a:t>«КСК </a:t>
            </a:r>
            <a:r>
              <a:rPr lang="ru-RU" sz="1400" dirty="0" smtClean="0"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cs typeface="Times New Roman" panose="02020603050405020304" pitchFamily="18" charset="0"/>
              </a:rPr>
            </a:br>
            <a:r>
              <a:rPr lang="ru-RU" sz="1400" dirty="0" smtClean="0">
                <a:cs typeface="Times New Roman" panose="02020603050405020304" pitchFamily="18" charset="0"/>
              </a:rPr>
              <a:t>г</a:t>
            </a:r>
            <a:r>
              <a:rPr lang="ru-RU" sz="1400" dirty="0"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cs typeface="Times New Roman" panose="02020603050405020304" pitchFamily="18" charset="0"/>
              </a:rPr>
              <a:t>Светогорска» по </a:t>
            </a:r>
            <a:r>
              <a:rPr lang="ru-RU" sz="1400" dirty="0">
                <a:cs typeface="Times New Roman" panose="02020603050405020304" pitchFamily="18" charset="0"/>
              </a:rPr>
              <a:t>организации мероприятий в сфере молодежной политики, направленных на вовлечение молодежи в инновационную, предпринимательскую, добровольческую деятельность, а также на развитие гражданской активности молодежи и формирование здорового образа </a:t>
            </a:r>
            <a:r>
              <a:rPr lang="ru-RU" sz="1400" dirty="0" smtClean="0">
                <a:cs typeface="Times New Roman" panose="02020603050405020304" pitchFamily="18" charset="0"/>
              </a:rPr>
              <a:t>жизни – </a:t>
            </a:r>
            <a:r>
              <a:rPr lang="ru-RU" sz="1400" b="1" dirty="0" smtClean="0">
                <a:cs typeface="Times New Roman" panose="02020603050405020304" pitchFamily="18" charset="0"/>
              </a:rPr>
              <a:t>664,8 тыс. рублей;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Организацию </a:t>
            </a:r>
            <a:r>
              <a:rPr lang="ru-RU" sz="1400" dirty="0">
                <a:cs typeface="Times New Roman" panose="02020603050405020304" pitchFamily="18" charset="0"/>
              </a:rPr>
              <a:t>летней занятости несовершеннолетних (было трудоустроено </a:t>
            </a:r>
            <a:r>
              <a:rPr lang="ru-RU" sz="1400" dirty="0" smtClean="0">
                <a:cs typeface="Times New Roman" panose="02020603050405020304" pitchFamily="18" charset="0"/>
              </a:rPr>
              <a:t>50 </a:t>
            </a:r>
            <a:r>
              <a:rPr lang="ru-RU" sz="1400" dirty="0">
                <a:cs typeface="Times New Roman" panose="02020603050405020304" pitchFamily="18" charset="0"/>
              </a:rPr>
              <a:t>подростков в возрасте от 14 до 17 лет) </a:t>
            </a:r>
            <a:r>
              <a:rPr lang="ru-RU" sz="1400" b="1" i="1" dirty="0"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cs typeface="Times New Roman" panose="02020603050405020304" pitchFamily="18" charset="0"/>
              </a:rPr>
              <a:t>300,0 тыс. </a:t>
            </a:r>
            <a:r>
              <a:rPr lang="ru-RU" sz="1400" b="1" dirty="0" smtClean="0">
                <a:cs typeface="Times New Roman" panose="02020603050405020304" pitchFamily="18" charset="0"/>
              </a:rPr>
              <a:t>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cs typeface="Times New Roman" panose="02020603050405020304" pitchFamily="18" charset="0"/>
              </a:rPr>
              <a:t>субсидии на иные цели мероприятия по открытию Коворкинг-Центров – </a:t>
            </a:r>
            <a:r>
              <a:rPr lang="ru-RU" sz="1400" b="1" dirty="0" smtClean="0">
                <a:cs typeface="Times New Roman" panose="02020603050405020304" pitchFamily="18" charset="0"/>
              </a:rPr>
              <a:t>5 467,3 </a:t>
            </a:r>
            <a:r>
              <a:rPr lang="ru-RU" sz="1400" b="1" dirty="0">
                <a:cs typeface="Times New Roman" panose="02020603050405020304" pitchFamily="18" charset="0"/>
              </a:rPr>
              <a:t>тыс. </a:t>
            </a:r>
            <a:r>
              <a:rPr lang="ru-RU" sz="1400" b="1" dirty="0" smtClean="0">
                <a:cs typeface="Times New Roman" panose="02020603050405020304" pitchFamily="18" charset="0"/>
              </a:rPr>
              <a:t>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>
                <a:cs typeface="Times New Roman" panose="02020603050405020304" pitchFamily="18" charset="0"/>
              </a:rPr>
              <a:t>поставка наградной и сувенирной продукции для молодежных мероприятий – </a:t>
            </a:r>
            <a:r>
              <a:rPr lang="ru-RU" sz="1400" b="1" dirty="0" smtClean="0">
                <a:cs typeface="Times New Roman" panose="02020603050405020304" pitchFamily="18" charset="0"/>
              </a:rPr>
              <a:t>70,0 </a:t>
            </a:r>
            <a:r>
              <a:rPr lang="ru-RU" sz="1400" b="1" dirty="0">
                <a:cs typeface="Times New Roman" panose="02020603050405020304" pitchFamily="18" charset="0"/>
              </a:rPr>
              <a:t>тыс. рублей</a:t>
            </a:r>
            <a:endParaRPr lang="ru-RU" sz="1400" b="1" dirty="0" smtClean="0"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18" y="589950"/>
            <a:ext cx="1422294" cy="16078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38" y="5072830"/>
            <a:ext cx="2440701" cy="16274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" y="4558171"/>
            <a:ext cx="1445254" cy="2276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" y="2294025"/>
            <a:ext cx="1445254" cy="2167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34" y="5032017"/>
            <a:ext cx="2224352" cy="16682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90" y="5072830"/>
            <a:ext cx="2335115" cy="162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696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697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5212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массового спорта,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молодёжной политики МО «Светогорское городское поселение»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5872" y="1566344"/>
            <a:ext cx="75379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2) Комплекс процессных мероприятий</a:t>
            </a:r>
            <a:r>
              <a:rPr lang="ru-RU" sz="16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«Развитие культуры»</a:t>
            </a:r>
            <a:endParaRPr lang="ru-RU" sz="1600" b="1" i="1" dirty="0" smtClean="0"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</a:rPr>
              <a:t>Предоставление </a:t>
            </a:r>
            <a:r>
              <a:rPr lang="ru-RU" sz="1600" dirty="0">
                <a:solidFill>
                  <a:prstClr val="black"/>
                </a:solidFill>
              </a:rPr>
              <a:t>субсидии на выполнение муниципального задания МБУ «КСК</a:t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600" dirty="0">
                <a:solidFill>
                  <a:prstClr val="black"/>
                </a:solidFill>
              </a:rPr>
              <a:t>г. Светогорска» на организацию деятельности клубных формирований и формирований самодеятельного народного </a:t>
            </a:r>
            <a:r>
              <a:rPr lang="ru-RU" sz="1600" dirty="0" smtClean="0">
                <a:solidFill>
                  <a:prstClr val="black"/>
                </a:solidFill>
              </a:rPr>
              <a:t>творчества –</a:t>
            </a:r>
            <a:r>
              <a:rPr lang="ru-RU" sz="1600" dirty="0">
                <a:solidFill>
                  <a:prstClr val="black"/>
                </a:solidFill>
              </a:rPr>
              <a:t/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600" b="1" dirty="0" smtClean="0">
                <a:solidFill>
                  <a:prstClr val="black"/>
                </a:solidFill>
              </a:rPr>
              <a:t>10 660,5 тыс</a:t>
            </a:r>
            <a:r>
              <a:rPr lang="ru-RU" sz="1600" b="1" dirty="0">
                <a:solidFill>
                  <a:prstClr val="black"/>
                </a:solidFill>
              </a:rPr>
              <a:t>. </a:t>
            </a:r>
            <a:r>
              <a:rPr lang="ru-RU" sz="1600" b="1" dirty="0" smtClean="0">
                <a:solidFill>
                  <a:prstClr val="black"/>
                </a:solidFill>
              </a:rPr>
              <a:t>рублей;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</a:rPr>
              <a:t>Предоставление </a:t>
            </a:r>
            <a:r>
              <a:rPr lang="ru-RU" sz="1600" dirty="0">
                <a:solidFill>
                  <a:prstClr val="black"/>
                </a:solidFill>
              </a:rPr>
              <a:t>субсидии на выполнение муниципального задания на </a:t>
            </a:r>
            <a:r>
              <a:rPr lang="ru-RU" sz="1600" dirty="0" err="1" smtClean="0">
                <a:solidFill>
                  <a:prstClr val="black"/>
                </a:solidFill>
              </a:rPr>
              <a:t>на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сохранение целевых показателей повышения оплаты труда работников муниципальных учреждений культуры в соответствии с Указом Президента </a:t>
            </a:r>
            <a:r>
              <a:rPr lang="ru-RU" sz="1600" dirty="0" smtClean="0">
                <a:solidFill>
                  <a:prstClr val="black"/>
                </a:solidFill>
              </a:rPr>
              <a:t>РФ – </a:t>
            </a:r>
            <a:r>
              <a:rPr lang="ru-RU" sz="1600" b="1" dirty="0" smtClean="0">
                <a:solidFill>
                  <a:prstClr val="black"/>
                </a:solidFill>
              </a:rPr>
              <a:t>8 644,0 тыс</a:t>
            </a:r>
            <a:r>
              <a:rPr lang="ru-RU" sz="1600" b="1" dirty="0">
                <a:solidFill>
                  <a:prstClr val="black"/>
                </a:solidFill>
              </a:rPr>
              <a:t>. </a:t>
            </a:r>
            <a:r>
              <a:rPr lang="ru-RU" sz="1600" b="1" dirty="0" smtClean="0">
                <a:solidFill>
                  <a:prstClr val="black"/>
                </a:solidFill>
              </a:rPr>
              <a:t>рублей;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</a:rPr>
              <a:t>предоставление субсидии на иные цели на выполнение работ по ремонту кровли Дома культуры (г. Светогорск ул. Победы д.37) </a:t>
            </a:r>
            <a:r>
              <a:rPr lang="ru-RU" sz="1600" b="1" dirty="0">
                <a:solidFill>
                  <a:prstClr val="black"/>
                </a:solidFill>
              </a:rPr>
              <a:t>– 239,4 тыс. 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Проведение праздничных мероприятий посвященные Дням воинской славы, памятным и юбилейным датам, Дню города и Дню России, торжественные и праздничные мероприятия, посвященные Дню поселка Лесогорский, проведение новогодних культурно-массовых и развлекательных мероприятий – </a:t>
            </a:r>
            <a:r>
              <a:rPr lang="ru-RU" sz="1600" b="1" dirty="0" smtClean="0"/>
              <a:t>806,2 тыс. рублей</a:t>
            </a:r>
            <a:r>
              <a:rPr lang="ru-RU" sz="1600" dirty="0"/>
              <a:t>.</a:t>
            </a:r>
            <a:endParaRPr lang="ru-RU" sz="14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2" y="1098475"/>
            <a:ext cx="1493986" cy="10507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7" y="2224848"/>
            <a:ext cx="1449976" cy="9668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" y="3254460"/>
            <a:ext cx="1482357" cy="988431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967195" y="1139208"/>
            <a:ext cx="4635326" cy="4271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52 870,8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7" y="5370895"/>
            <a:ext cx="1745149" cy="12322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589240"/>
            <a:ext cx="1992455" cy="11098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05" y="5466229"/>
            <a:ext cx="2120879" cy="12341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50" y="5466229"/>
            <a:ext cx="2123728" cy="12328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3" y="4305664"/>
            <a:ext cx="1467670" cy="97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523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83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483704" y="0"/>
            <a:ext cx="7401555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4515" y="1577469"/>
            <a:ext cx="712074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ea typeface="Calibri" panose="020F0502020204030204" pitchFamily="34" charset="0"/>
              </a:rPr>
              <a:t>3) Комплекс </a:t>
            </a:r>
            <a:r>
              <a:rPr lang="ru-RU" sz="1600" b="1" u="sng" dirty="0">
                <a:ea typeface="Calibri" panose="020F0502020204030204" pitchFamily="34" charset="0"/>
              </a:rPr>
              <a:t>процессных мероприятий </a:t>
            </a:r>
            <a:r>
              <a:rPr lang="ru-RU" sz="1600" b="1" dirty="0">
                <a:ea typeface="Calibri" panose="020F0502020204030204" pitchFamily="34" charset="0"/>
              </a:rPr>
              <a:t>«Развитие библиотек</a:t>
            </a:r>
            <a:r>
              <a:rPr lang="ru-RU" sz="1600" b="1" dirty="0" smtClean="0">
                <a:ea typeface="Calibri" panose="020F0502020204030204" pitchFamily="34" charset="0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Предоставление </a:t>
            </a:r>
            <a:r>
              <a:rPr lang="ru-RU" sz="1600" dirty="0"/>
              <a:t>субсидии на выполнение муниципального задания МБУ «КСК г. Светогорска» на библиотечное, библиографическое и информационное обслуживание пользователей библиотек </a:t>
            </a:r>
            <a:r>
              <a:rPr lang="ru-RU" sz="1600" dirty="0" smtClean="0"/>
              <a:t>– </a:t>
            </a:r>
            <a:r>
              <a:rPr lang="ru-RU" sz="1600" b="1" dirty="0" smtClean="0"/>
              <a:t>3 544,3 тыс</a:t>
            </a:r>
            <a:r>
              <a:rPr lang="ru-RU" sz="1600" b="1" dirty="0"/>
              <a:t>. </a:t>
            </a:r>
            <a:r>
              <a:rPr lang="ru-RU" sz="1600" b="1" dirty="0" smtClean="0"/>
              <a:t>рублей;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/>
              <a:t>Предоставление субсидии на выполнение муниципального задания </a:t>
            </a:r>
            <a:r>
              <a:rPr lang="ru-RU" sz="1600" dirty="0" smtClean="0"/>
              <a:t>на </a:t>
            </a:r>
            <a:r>
              <a:rPr lang="ru-RU" sz="1600" dirty="0"/>
              <a:t>сохранение целевых показателей повышения оплаты труда работников муниципальных учреждений культуры в соответствии с Указом Президента РФ </a:t>
            </a:r>
            <a:r>
              <a:rPr lang="ru-RU" sz="1600" dirty="0" smtClean="0"/>
              <a:t>– </a:t>
            </a:r>
            <a:r>
              <a:rPr lang="ru-RU" sz="1600" b="1" dirty="0" smtClean="0"/>
              <a:t>2 716,0 тыс</a:t>
            </a:r>
            <a:r>
              <a:rPr lang="ru-RU" sz="1600" b="1" dirty="0"/>
              <a:t>. </a:t>
            </a:r>
            <a:r>
              <a:rPr lang="ru-RU" sz="1600" b="1" dirty="0" smtClean="0"/>
              <a:t>рублей;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Предоставление </a:t>
            </a:r>
            <a:r>
              <a:rPr lang="ru-RU" sz="1600" dirty="0"/>
              <a:t>субсидии на иные цели приобретение компьютерного оборудования в связи с 70-летием детской библиотеки </a:t>
            </a:r>
            <a:r>
              <a:rPr lang="ru-RU" sz="1600" b="1" dirty="0"/>
              <a:t>- 60,0 тыс. рублей;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Предоставление </a:t>
            </a:r>
            <a:r>
              <a:rPr lang="ru-RU" sz="1600" dirty="0"/>
              <a:t>субсидии на иные цели на выполнение работ по ремонту части линии отопления (библиотека гп. Лесогорский ул. Труда д.5</a:t>
            </a:r>
            <a:r>
              <a:rPr lang="ru-RU" sz="1600" dirty="0" smtClean="0"/>
              <a:t>) - </a:t>
            </a:r>
            <a:r>
              <a:rPr lang="ru-RU" sz="1600" b="1" dirty="0"/>
              <a:t>681,5 тыс. рублей.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4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400" dirty="0" smtClean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72087" y="1139208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52 870,8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42" y="305545"/>
            <a:ext cx="1764515" cy="2259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" y="2716918"/>
            <a:ext cx="1679691" cy="1937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51" y="5160536"/>
            <a:ext cx="2160240" cy="14953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68" y="5193591"/>
            <a:ext cx="2003562" cy="14622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23" y="5201881"/>
            <a:ext cx="2140603" cy="14126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1" y="4744473"/>
            <a:ext cx="1657877" cy="194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646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43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2000911" y="28665"/>
            <a:ext cx="6984776" cy="1124744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5632" y="2464295"/>
            <a:ext cx="6698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5) Комплекс </a:t>
            </a:r>
            <a:r>
              <a:rPr lang="ru-RU" sz="1600" b="1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процессных мероприятий</a:t>
            </a:r>
            <a:r>
              <a:rPr lang="ru-RU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Развитие физической культуры и массового спорта»</a:t>
            </a:r>
            <a:endParaRPr lang="ru-RU" sz="1600" b="1" i="1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Предоставление </a:t>
            </a:r>
            <a:r>
              <a:rPr lang="ru-RU" altLang="ru-RU" sz="1400" dirty="0"/>
              <a:t>субсидии на муниципальное задание МБУ «КСК г.Светогорска» на проведение занятий физкультурно-спортивной направленности по месту проживания граждан, а также на организацию и проведение официальных физкультурных (физкультурно-оздоровительных) </a:t>
            </a:r>
            <a:r>
              <a:rPr lang="ru-RU" altLang="ru-RU" sz="1400" dirty="0" smtClean="0"/>
              <a:t>мероприятий</a:t>
            </a:r>
            <a:r>
              <a:rPr lang="ru-RU" sz="1400" dirty="0" smtClean="0"/>
              <a:t>  – </a:t>
            </a:r>
            <a:r>
              <a:rPr lang="ru-RU" sz="1400" b="1" dirty="0" smtClean="0"/>
              <a:t>8 797,6тыс. 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Проведение </a:t>
            </a:r>
            <a:r>
              <a:rPr lang="ru-RU" sz="1400" dirty="0"/>
              <a:t>мероприятий в области физкультуры и спорта посвященные «День физкультурника», «Весенние, Осенние и Зимние каникулы», турнир по дзюдо «Осенний лист», эстафета и автопробег посвящённый «Дню Победы»</a:t>
            </a:r>
            <a:r>
              <a:rPr lang="ru-RU" sz="1400" b="1" dirty="0"/>
              <a:t> - 465,4 тыс. рублей</a:t>
            </a:r>
            <a:r>
              <a:rPr lang="ru-RU" sz="1400" b="1" dirty="0" smtClean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Предоставление </a:t>
            </a:r>
            <a:r>
              <a:rPr lang="ru-RU" sz="1400" dirty="0"/>
              <a:t>субсидии на иные цели на выполнение работ по установке пожарной сигнализации в здании Дома спорта </a:t>
            </a:r>
            <a:r>
              <a:rPr lang="ru-RU" sz="1400" b="1" dirty="0"/>
              <a:t>- 326,5 тыс. рублей.</a:t>
            </a:r>
            <a:endParaRPr lang="ru-RU" sz="1400" b="1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30086" y="1139085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52 870,8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337"/>
            <a:ext cx="2280984" cy="1762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" y="2561430"/>
            <a:ext cx="2272998" cy="17728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1059"/>
            <a:ext cx="2280984" cy="17702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90" y="5463280"/>
            <a:ext cx="2317742" cy="12780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32" y="5397312"/>
            <a:ext cx="2299049" cy="13440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45632" y="1519732"/>
            <a:ext cx="67323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4) Комплекс </a:t>
            </a:r>
            <a:r>
              <a:rPr lang="ru-RU" sz="1600" b="1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процессных мероприятий</a:t>
            </a:r>
            <a:r>
              <a:rPr lang="ru-RU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«Содержание имущества»</a:t>
            </a:r>
            <a:endParaRPr lang="ru-RU" sz="1600" b="1" i="1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Предоставление </a:t>
            </a:r>
            <a:r>
              <a:rPr lang="ru-RU" altLang="ru-RU" sz="1400" dirty="0"/>
              <a:t>субсидии на муниципальное задание МБУ «КСК г.Светогорска» на содержание (эксплуатацию) имущества, находящегося в государственной (муниципальной) собственности </a:t>
            </a:r>
            <a:r>
              <a:rPr lang="ru-RU" sz="1400" dirty="0" smtClean="0"/>
              <a:t>– </a:t>
            </a:r>
            <a:r>
              <a:rPr lang="ru-RU" sz="1400" b="1" dirty="0" smtClean="0"/>
              <a:t>9 427,3 тыс. рублей.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82" y="5413364"/>
            <a:ext cx="1994520" cy="132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5174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12248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  <a: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  <a: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251175"/>
              </p:ext>
            </p:extLst>
          </p:nvPr>
        </p:nvGraphicFramePr>
        <p:xfrm>
          <a:off x="395536" y="1340768"/>
          <a:ext cx="8569077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3100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graphicFrame>
        <p:nvGraphicFramePr>
          <p:cNvPr id="6" name="Group 1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4307915"/>
              </p:ext>
            </p:extLst>
          </p:nvPr>
        </p:nvGraphicFramePr>
        <p:xfrm>
          <a:off x="-17319" y="5421"/>
          <a:ext cx="9180512" cy="6852580"/>
        </p:xfrm>
        <a:graphic>
          <a:graphicData uri="http://schemas.openxmlformats.org/drawingml/2006/table">
            <a:tbl>
              <a:tblPr/>
              <a:tblGrid>
                <a:gridCol w="7966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22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 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назначения, тыс. рублей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8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2 283,6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2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410204"/>
                  </a:ext>
                </a:extLst>
              </a:tr>
              <a:tr h="6064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27 539,2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641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1 466,8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152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23 408,2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19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1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898,8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374,9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9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657563"/>
                  </a:ext>
                </a:extLst>
              </a:tr>
              <a:tr h="3893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498,1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19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3 316,0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19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3 553,0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52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63 560,6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9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7766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604448" cy="5609247"/>
          </a:xfrm>
          <a:prstGeom prst="rect">
            <a:avLst/>
          </a:prstGeom>
          <a:blipFill>
            <a:blip r:embed="rId3">
              <a:alphaModFix amt="42000"/>
            </a:blip>
            <a:stretch>
              <a:fillRect/>
            </a:stretch>
          </a:blipFill>
          <a:ln>
            <a:noFill/>
          </a:ln>
          <a:effectLst>
            <a:reflection blurRad="6350" endPos="0" dir="5400000" sy="-100000" algn="bl" rotWithShape="0"/>
            <a:softEdge rad="635000"/>
          </a:effectLst>
          <a:extLst/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845332" y="2132856"/>
            <a:ext cx="7560840" cy="244827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alt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24008" y="210619"/>
            <a:ext cx="66959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Основные параметры бюджета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7380" y="158395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9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35" y="901565"/>
            <a:ext cx="7490303" cy="4103279"/>
          </a:xfrm>
          <a:prstGeom prst="rect">
            <a:avLst/>
          </a:prstGeom>
          <a:effectLst>
            <a:reflection stA="89000" endPos="65000" dist="50800" dir="5400000" sy="-100000" algn="bl" rotWithShape="0"/>
            <a:softEdge rad="31750"/>
          </a:effectLst>
          <a:scene3d>
            <a:camera prst="orthographicFront">
              <a:rot lat="0" lon="12000000" rev="0"/>
            </a:camera>
            <a:lightRig rig="threePt" dir="t"/>
          </a:scene3d>
        </p:spPr>
      </p:pic>
      <p:sp>
        <p:nvSpPr>
          <p:cNvPr id="17" name="TextBox 16"/>
          <p:cNvSpPr txBox="1"/>
          <p:nvPr/>
        </p:nvSpPr>
        <p:spPr>
          <a:xfrm>
            <a:off x="827584" y="2709957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Доходы</a:t>
            </a:r>
          </a:p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324 590,3 тыс.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2953" y="2276872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Расходы</a:t>
            </a:r>
          </a:p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319 893,9 тыс.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35796" y="5004844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Профицит</a:t>
            </a:r>
          </a:p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4 696,4 тыс.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149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75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14302" y="808800"/>
            <a:ext cx="537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324 590,3 тыс. рублей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01546986"/>
              </p:ext>
            </p:extLst>
          </p:nvPr>
        </p:nvGraphicFramePr>
        <p:xfrm>
          <a:off x="1367136" y="1336096"/>
          <a:ext cx="7378738" cy="32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59" y="4682297"/>
            <a:ext cx="3271693" cy="20723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80241" y="221365"/>
            <a:ext cx="47525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sz="32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537959722"/>
              </p:ext>
            </p:extLst>
          </p:nvPr>
        </p:nvGraphicFramePr>
        <p:xfrm>
          <a:off x="341275" y="4641876"/>
          <a:ext cx="4446750" cy="2153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401527336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4" y="0"/>
            <a:ext cx="9152304" cy="6858000"/>
          </a:xfrm>
          <a:prstGeom prst="rect">
            <a:avLst/>
          </a:prstGeom>
        </p:spPr>
      </p:pic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97192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 бюджета </a:t>
            </a:r>
          </a:p>
        </p:txBody>
      </p:sp>
      <p:graphicFrame>
        <p:nvGraphicFramePr>
          <p:cNvPr id="2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5023331"/>
              </p:ext>
            </p:extLst>
          </p:nvPr>
        </p:nvGraphicFramePr>
        <p:xfrm>
          <a:off x="395288" y="765175"/>
          <a:ext cx="8424862" cy="590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90811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62" y="-30664"/>
            <a:ext cx="9144000" cy="6858000"/>
          </a:xfrm>
          <a:prstGeom prst="rect">
            <a:avLst/>
          </a:prstGeom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95288" y="135732"/>
            <a:ext cx="8569325" cy="11525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налоговых доходов в бюджет</a:t>
            </a:r>
            <a:b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  <a:b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2021 - 2022 годы</a:t>
            </a:r>
          </a:p>
        </p:txBody>
      </p:sp>
      <p:graphicFrame>
        <p:nvGraphicFramePr>
          <p:cNvPr id="2" name="Объект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1540196"/>
              </p:ext>
            </p:extLst>
          </p:nvPr>
        </p:nvGraphicFramePr>
        <p:xfrm>
          <a:off x="207327" y="1393500"/>
          <a:ext cx="309659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45" name="TextBox 3"/>
          <p:cNvSpPr txBox="1">
            <a:spLocks noChangeArrowheads="1"/>
          </p:cNvSpPr>
          <p:nvPr/>
        </p:nvSpPr>
        <p:spPr bwMode="auto">
          <a:xfrm>
            <a:off x="1835696" y="1554347"/>
            <a:ext cx="7200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4,9 %</a:t>
            </a:r>
            <a:endParaRPr lang="ru-RU" alt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740538" y="1918573"/>
            <a:ext cx="1230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418,1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8219" y="965091"/>
            <a:ext cx="114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3 275,3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97826" y="1422861"/>
            <a:ext cx="114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660,3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5580112" y="2098552"/>
            <a:ext cx="0" cy="4303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47411473"/>
              </p:ext>
            </p:extLst>
          </p:nvPr>
        </p:nvGraphicFramePr>
        <p:xfrm>
          <a:off x="2699147" y="2117547"/>
          <a:ext cx="3889077" cy="4230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694484585"/>
              </p:ext>
            </p:extLst>
          </p:nvPr>
        </p:nvGraphicFramePr>
        <p:xfrm>
          <a:off x="6443619" y="1476231"/>
          <a:ext cx="2885527" cy="2918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5" name="Прямая со стрелкой 14"/>
          <p:cNvCxnSpPr/>
          <p:nvPr/>
        </p:nvCxnSpPr>
        <p:spPr>
          <a:xfrm flipV="1">
            <a:off x="4355976" y="2564904"/>
            <a:ext cx="0" cy="4303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8244408" y="1554347"/>
            <a:ext cx="0" cy="4303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5519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13" grpId="0">
        <p:bldAsOne/>
      </p:bldGraphic>
      <p:bldGraphic spid="1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95288" y="115889"/>
            <a:ext cx="8353425" cy="576808"/>
          </a:xfrm>
        </p:spPr>
        <p:txBody>
          <a:bodyPr/>
          <a:lstStyle/>
          <a:p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неналоговых доходов бюджета 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1586461"/>
              </p:ext>
            </p:extLst>
          </p:nvPr>
        </p:nvGraphicFramePr>
        <p:xfrm>
          <a:off x="0" y="692697"/>
          <a:ext cx="9144000" cy="6165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036981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85384"/>
          </a:xfrm>
          <a:prstGeom prst="rect">
            <a:avLst/>
          </a:prstGeom>
        </p:spPr>
      </p:pic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24862" cy="1008063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налоговых доходов в бюджет МО «Светогорское городское поселение» за 2021 - 2022 годы</a:t>
            </a:r>
          </a:p>
        </p:txBody>
      </p:sp>
      <p:graphicFrame>
        <p:nvGraphicFramePr>
          <p:cNvPr id="2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0901068"/>
              </p:ext>
            </p:extLst>
          </p:nvPr>
        </p:nvGraphicFramePr>
        <p:xfrm>
          <a:off x="3785000" y="1268413"/>
          <a:ext cx="5008819" cy="489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579172"/>
              </p:ext>
            </p:extLst>
          </p:nvPr>
        </p:nvGraphicFramePr>
        <p:xfrm>
          <a:off x="179512" y="1542909"/>
          <a:ext cx="4104456" cy="4406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2057341" y="1959165"/>
            <a:ext cx="11030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1 592,7</a:t>
            </a:r>
            <a:br>
              <a:rPr lang="ru-RU" altLang="ru-RU" sz="1600" b="1" dirty="0" smtClean="0"/>
            </a:br>
            <a:r>
              <a:rPr lang="ru-RU" altLang="ru-RU" sz="1600" b="1" dirty="0" smtClean="0"/>
              <a:t>тыс. руб.</a:t>
            </a:r>
            <a:endParaRPr lang="ru-RU" altLang="ru-RU" sz="1600" dirty="0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864357" y="3597689"/>
            <a:ext cx="1079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549,2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тыс. руб.</a:t>
            </a:r>
            <a:endParaRPr lang="ru-RU" altLang="ru-RU" sz="16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259632" y="2348880"/>
            <a:ext cx="634255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259632" y="3861048"/>
            <a:ext cx="1425213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974570" y="1844824"/>
            <a:ext cx="72008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6300192" y="2708920"/>
            <a:ext cx="1008112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7092280" y="4509120"/>
            <a:ext cx="807472" cy="1134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1"/>
          <p:cNvSpPr txBox="1"/>
          <p:nvPr/>
        </p:nvSpPr>
        <p:spPr>
          <a:xfrm>
            <a:off x="5619947" y="5357033"/>
            <a:ext cx="1075419" cy="6311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45,1</a:t>
            </a:r>
          </a:p>
          <a:p>
            <a:pPr algn="ctr"/>
            <a:r>
              <a:rPr lang="ru-RU" sz="1600" b="1" dirty="0" smtClean="0"/>
              <a:t>тыс. руб.</a:t>
            </a:r>
            <a:endParaRPr lang="ru-RU" sz="1600" b="1" dirty="0"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229155359"/>
              </p:ext>
            </p:extLst>
          </p:nvPr>
        </p:nvGraphicFramePr>
        <p:xfrm>
          <a:off x="3786917" y="4898245"/>
          <a:ext cx="2414276" cy="18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30" name="Прямая со стрелкой 29"/>
          <p:cNvCxnSpPr/>
          <p:nvPr/>
        </p:nvCxnSpPr>
        <p:spPr>
          <a:xfrm flipH="1">
            <a:off x="5220072" y="5589240"/>
            <a:ext cx="54273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34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270" y="404664"/>
            <a:ext cx="8477121" cy="2315344"/>
          </a:xfrm>
        </p:spPr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Работа Комиссии по сокращению задолженности по налоговым и неналоговым платежам в бюджет</a:t>
            </a:r>
            <a:b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МО «Светогорское городское поселение» </a:t>
            </a:r>
            <a:endParaRPr lang="ru-RU" sz="32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985570"/>
              </p:ext>
            </p:extLst>
          </p:nvPr>
        </p:nvGraphicFramePr>
        <p:xfrm>
          <a:off x="704506" y="3068960"/>
          <a:ext cx="7918648" cy="15974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69976">
                  <a:extLst>
                    <a:ext uri="{9D8B030D-6E8A-4147-A177-3AD203B41FA5}">
                      <a16:colId xmlns:a16="http://schemas.microsoft.com/office/drawing/2014/main" val="2963962802"/>
                    </a:ext>
                  </a:extLst>
                </a:gridCol>
                <a:gridCol w="1709486">
                  <a:extLst>
                    <a:ext uri="{9D8B030D-6E8A-4147-A177-3AD203B41FA5}">
                      <a16:colId xmlns:a16="http://schemas.microsoft.com/office/drawing/2014/main" val="940398848"/>
                    </a:ext>
                  </a:extLst>
                </a:gridCol>
                <a:gridCol w="2359524">
                  <a:extLst>
                    <a:ext uri="{9D8B030D-6E8A-4147-A177-3AD203B41FA5}">
                      <a16:colId xmlns:a16="http://schemas.microsoft.com/office/drawing/2014/main" val="1033384497"/>
                    </a:ext>
                  </a:extLst>
                </a:gridCol>
                <a:gridCol w="1979662">
                  <a:extLst>
                    <a:ext uri="{9D8B030D-6E8A-4147-A177-3AD203B41FA5}">
                      <a16:colId xmlns:a16="http://schemas.microsoft.com/office/drawing/2014/main" val="404611309"/>
                    </a:ext>
                  </a:extLst>
                </a:gridCol>
              </a:tblGrid>
              <a:tr h="68436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направленных претензий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проведенных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заседаний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Результаты погашения задолженности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7497"/>
                  </a:ext>
                </a:extLst>
              </a:tr>
              <a:tr h="230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претензий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 (тыс. руб.)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868090"/>
                  </a:ext>
                </a:extLst>
              </a:tr>
              <a:tr h="6158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235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3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32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1 014,0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265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43172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22955</TotalTime>
  <Words>2114</Words>
  <Application>Microsoft Office PowerPoint</Application>
  <PresentationFormat>Экран (4:3)</PresentationFormat>
  <Paragraphs>282</Paragraphs>
  <Slides>29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Arial Unicode MS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Исполнение бюджета осуществлялось в соответствии с</vt:lpstr>
      <vt:lpstr>Презентация PowerPoint</vt:lpstr>
      <vt:lpstr>Презентация PowerPoint</vt:lpstr>
      <vt:lpstr>Структура налоговых доходов бюджета </vt:lpstr>
      <vt:lpstr>Динамика налоговых доходов в бюджет МО «Светогорское городское поселение» за 2021 - 2022 годы</vt:lpstr>
      <vt:lpstr>Структура неналоговых доходов бюджета </vt:lpstr>
      <vt:lpstr>Динамика налоговых доходов в бюджет МО «Светогорское городское поселение» за 2021 - 2022 годы</vt:lpstr>
      <vt:lpstr>Работа Комиссии по сокращению задолженности по налоговым и неналоговым платежам в бюджет МО «Светогорское городское поселение» </vt:lpstr>
      <vt:lpstr>Безвозмездные поступления  2022 года 209 112,4 тыс. рублей</vt:lpstr>
      <vt:lpstr>Структура расходов бюджета  МО «Светогорское городское поселение»  за 2022 год</vt:lpstr>
      <vt:lpstr>Презентация PowerPoint</vt:lpstr>
      <vt:lpstr>МП «Основные направления осуществления управленческой деятельности и развитие муниципальной службы в муниципальном образовании «Светогорское городское поселение» Выборгского района Ленинградской области» </vt:lpstr>
      <vt:lpstr>МП «Развитие форм местного самоуправления  и социальной активности населения на территории  МО «Светогорское городское поселение» </vt:lpstr>
      <vt:lpstr> МП «Безопасность  МО «Светогорское городское поселение»  </vt:lpstr>
      <vt:lpstr> МП «Безопасность  МО «Светогорское городское поселение»  </vt:lpstr>
      <vt:lpstr>МП «Развитие малого, среднего предпринимательства и потребительского рынка»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Структура расходов бюджета  МО «Светогорское городское поселение»  за 2022 год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Ирина А. Лаврова</cp:lastModifiedBy>
  <cp:revision>1490</cp:revision>
  <cp:lastPrinted>2022-11-28T09:52:48Z</cp:lastPrinted>
  <dcterms:created xsi:type="dcterms:W3CDTF">1601-01-01T00:00:00Z</dcterms:created>
  <dcterms:modified xsi:type="dcterms:W3CDTF">2023-06-13T09:00:58Z</dcterms:modified>
</cp:coreProperties>
</file>